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325" r:id="rId5"/>
    <p:sldId id="475" r:id="rId6"/>
    <p:sldId id="324" r:id="rId7"/>
    <p:sldId id="472" r:id="rId8"/>
    <p:sldId id="474" r:id="rId9"/>
    <p:sldId id="337" r:id="rId10"/>
    <p:sldId id="4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D9C21CC-0BE7-E634-FC48-21B5D1474491}" name="Stephanie Wong" initials="SW" userId="S::stephaniesm.wong@utoronto.ca::8033eaf5-89ad-47f0-bd3e-867b63b6f7c3" providerId="AD"/>
  <p188:author id="{76540EF2-68DD-E1F6-6CDD-6CD9AA3D684C}" name="Yuxin Tu" initials="YT" userId="Yuxin Tu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Wong" initials="SW" lastIdx="6" clrIdx="0">
    <p:extLst>
      <p:ext uri="{19B8F6BF-5375-455C-9EA6-DF929625EA0E}">
        <p15:presenceInfo xmlns:p15="http://schemas.microsoft.com/office/powerpoint/2012/main" userId="S::stephaniesm.wong@utoronto.ca::8033eaf5-89ad-47f0-bd3e-867b63b6f7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ED22A-036C-483F-53DC-4362108DA69F}" v="248" dt="2024-07-10T15:45:01.315"/>
  </p1510:revLst>
</p1510:revInfo>
</file>

<file path=ppt/tableStyles.xml><?xml version="1.0" encoding="utf-8"?>
<a:tblStyleLst xmlns:a="http://schemas.openxmlformats.org/drawingml/2006/main" def="{5C22544A-7EE6-4342-B048-85BDC9FD1C3A}">
  <a:tblStyle styleId="{73A6DA28-BB08-4E28-94E8-AB53A02DD50B}" styleName="U of T Defy Gravity">
    <a:wholeTbl>
      <a:tcTxStyle>
        <a:fontRef idx="minor"/>
        <a:schemeClr val="tx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0" cmpd="sng">
              <a:solidFill>
                <a:schemeClr val="lt1"/>
              </a:solidFill>
            </a:ln>
          </a:top>
          <a:bottom>
            <a:ln w="0" cmpd="sng">
              <a:solidFill>
                <a:schemeClr val="lt1"/>
              </a:solidFill>
            </a:ln>
          </a:bottom>
          <a:insideH>
            <a:ln w="0" cmpd="sng">
              <a:solidFill>
                <a:schemeClr val="lt1"/>
              </a:solidFill>
            </a:ln>
          </a:insideH>
          <a:insideV>
            <a:ln w="0" cmpd="sng">
              <a:solidFill>
                <a:schemeClr val="lt1"/>
              </a:solidFill>
            </a:ln>
          </a:insideV>
        </a:tcBdr>
        <a:fill>
          <a:solidFill>
            <a:schemeClr val="lt1">
              <a:alpha val="0"/>
            </a:schemeClr>
          </a:solidFill>
        </a:fill>
      </a:tcStyle>
    </a:wholeTbl>
    <a:band1H>
      <a:tcStyle>
        <a:tcBdr/>
      </a:tcStyle>
    </a:band1H>
    <a:band2H>
      <a:tcStyle>
        <a:tcBdr/>
        <a:fill>
          <a:solidFill>
            <a:schemeClr val="lt2">
              <a:alpha val="20000"/>
            </a:schemeClr>
          </a:solidFill>
        </a:fill>
      </a:tcStyle>
    </a:band2H>
    <a:band1V>
      <a:tcStyle>
        <a:tcBdr/>
      </a:tcStyle>
    </a:band1V>
    <a:band2V>
      <a:tcStyle>
        <a:tcBdr/>
        <a:fill>
          <a:solidFill>
            <a:schemeClr val="lt2">
              <a:alpha val="20000"/>
            </a:schemeClr>
          </a:solidFill>
        </a:fill>
      </a:tcStyle>
    </a:band2V>
    <a:lastCol>
      <a:tcTxStyle b="on">
        <a:fontRef idx="minor"/>
        <a:schemeClr val="tx1"/>
      </a:tcTxStyle>
      <a:tcStyle>
        <a:tcBdr/>
      </a:tcStyle>
    </a:lastCol>
    <a:firstCol>
      <a:tcTxStyle b="on">
        <a:fontRef idx="minor"/>
        <a:schemeClr val="tx1"/>
      </a:tcTxStyle>
      <a:tcStyle>
        <a:tcBdr/>
      </a:tcStyle>
    </a:firstCol>
    <a:lastRow>
      <a:tcTxStyle b="on">
        <a:fontRef idx="minor"/>
        <a:schemeClr val="accent1"/>
      </a:tcTxStyle>
      <a:tcStyle>
        <a:tcBdr>
          <a:top>
            <a:ln w="5000" cmpd="sng">
              <a:solidFill>
                <a:schemeClr val="tx1"/>
              </a:solidFill>
            </a:ln>
          </a:top>
        </a:tcBdr>
      </a:tcStyle>
    </a:lastRow>
    <a:firstRow>
      <a:tcTxStyle b="off">
        <a:fontRef idx="minor"/>
        <a:schemeClr val="tx1"/>
      </a:tcTxStyle>
      <a:tcStyle>
        <a:tcBdr>
          <a:bottom>
            <a:ln w="5000" cmpd="sng">
              <a:solidFill>
                <a:schemeClr val="tx1"/>
              </a:solidFill>
            </a:ln>
          </a:bottom>
        </a:tcBdr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A76DE4-237E-C74D-B43A-659A701372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C76D6-4318-1843-AC80-F91EE65DF7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C613F-BF28-384D-944C-AA89FB03C2C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13C400-0E9C-D34E-9F4D-4CE38A6277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6EF7A-A4ED-C34C-B6A5-FC3E409318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1AD6D-5E18-144D-BC7B-2537B9909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0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8AE8C-59B3-1342-9035-9E7FF9F76E09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F7B-DDB8-B345-905A-1035F5FC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77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DISPLAY IN CLASS THE WEEK BEFORE EVALUATIONS OPEN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F7B-DDB8-B345-905A-1035F5FCAF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24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 THE ABOVE EXAMPLES  WITH YOUR OWN. DISCUSS IN CLASS THE WEEK BEFORE EVALUATIONS OPEN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F7B-DDB8-B345-905A-1035F5FCAF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33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DISPLAY AT THE START OF CLASS ONCE EVALUATIONS ARE OPEN</a:t>
            </a:r>
            <a:endParaRPr lang="en-CA"/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F7B-DDB8-B345-905A-1035F5FCAF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75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DISPLAY AT THE START OF CLASS ONCE EVALUATIONS ARE OPEN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F7B-DDB8-B345-905A-1035F5FCAF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08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Info for instructors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F7B-DDB8-B345-905A-1035F5FCAF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57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/>
              <a:t>Info for instructors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F7B-DDB8-B345-905A-1035F5FCAF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87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DISPLAY BEFORE AND AFTER LEAVING THE ROOM WHILE STUDENTS FILL OUT THEIR EVALUATIONS</a:t>
            </a:r>
            <a:endParaRPr lang="en-CA"/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F7B-DDB8-B345-905A-1035F5FCAF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00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E22BCF4-A886-7149-8A95-F83F2BCA9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B84A97-9701-BF46-9397-077781D9F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1000" y="1592263"/>
            <a:ext cx="7143750" cy="4902200"/>
          </a:xfrm>
        </p:spPr>
        <p:txBody>
          <a:bodyPr/>
          <a:lstStyle>
            <a:lvl1pPr marL="0" indent="0">
              <a:buNone/>
              <a:defRPr lang="en-US" dirty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ABC8E8-47B4-8141-80D4-1FAEE45B3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39124" y="1592264"/>
            <a:ext cx="3571875" cy="4176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6E69F-3691-4845-9EA4-140698CF6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246A-41FF-3048-A43A-897A3529BA94}" type="datetime1">
              <a:rPr lang="en-CA" smtClean="0"/>
              <a:t>2024-10-30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407C2-4B87-F549-A795-7749607A5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39125" y="6229815"/>
            <a:ext cx="2860675" cy="260079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14144-75CA-5142-928C-A777A4A79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90C89-BB05-D647-8C9B-C2376028CB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60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Subhead with Pictur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60969-918A-7A4D-88D1-1D8439267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41325"/>
            <a:ext cx="5003090" cy="9898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0FA76A3C-4532-3C44-B71D-5A5FD02F8E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1000" y="1592263"/>
            <a:ext cx="5003091" cy="377144"/>
          </a:xfrm>
        </p:spPr>
        <p:txBody>
          <a:bodyPr/>
          <a:lstStyle>
            <a:lvl1pPr marL="0" indent="0">
              <a:buNone/>
              <a:defRPr b="1">
                <a:solidFill>
                  <a:schemeClr val="accent5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65EC8CE-CED9-A644-83C1-E00A54AC4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2145967"/>
            <a:ext cx="5003090" cy="3623008"/>
          </a:xfrm>
        </p:spPr>
        <p:txBody>
          <a:bodyPr/>
          <a:lstStyle>
            <a:lvl1pPr>
              <a:spcBef>
                <a:spcPts val="16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F2695DE6-5A94-2B41-9B55-572CAB86C5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1016000"/>
            <a:ext cx="2513301" cy="32359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FF97E328-EA13-954D-A11E-8C81AC6595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4379314"/>
            <a:ext cx="2513301" cy="24786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22E6D772-67AA-AC40-A011-D33DB85447D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730961" y="0"/>
            <a:ext cx="2513301" cy="24786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07CBE58E-5A59-284E-9361-A93A7A2255B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730960" y="2603500"/>
            <a:ext cx="2513301" cy="32359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D3ADAE4-81A6-A640-8EA4-DDF893E8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5C61-564F-404F-B399-6A9C4F0C99FE}" type="datetime1">
              <a:rPr lang="en-CA" smtClean="0"/>
              <a:t>2024-10-30</a:t>
            </a:fld>
            <a:endParaRPr lang="en-CA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6289A60-ECF2-FD44-8635-5921A726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447FBC3-6822-5941-AB52-58311291D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127-6B1D-4440-BB59-CB7FB51359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3389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with Descriptions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10C5B92-FBA1-3647-B9A6-241C3E71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2A72B1B5-E2B6-B04E-8156-F1A5BE8B772B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422226" y="1592263"/>
            <a:ext cx="1137600" cy="11376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4E7F2DE-2C36-FF49-B781-64ED3F5331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14500" y="1592262"/>
            <a:ext cx="3568714" cy="417671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F1EFE7AC-6C50-8A4D-B3B2-950CFD780090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428005" y="1592263"/>
            <a:ext cx="1137600" cy="11376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DA1B9E1F-8070-8D48-B0BC-EA29EBA10A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20279" y="1592263"/>
            <a:ext cx="3568714" cy="4176712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E27AD58-EFA1-834E-88C4-84A7D988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E1E5-D274-F74E-B2FC-240B88603360}" type="datetime1">
              <a:rPr lang="en-CA" smtClean="0"/>
              <a:t>2024-10-30</a:t>
            </a:fld>
            <a:endParaRPr lang="en-CA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55A59F2-FBBD-D14D-A6E2-DA0D1A0A7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68B3244-C4A8-0648-9AFE-DE797FB7A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127-6B1D-4440-BB59-CB7FB51359B3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68607F3-C9B1-4040-8573-461C27317DCD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592263"/>
            <a:ext cx="0" cy="4176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3881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with Descriptions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1B6519-0532-7C4B-9FA9-9D0D9DD2F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6C5A4BB-3493-2242-919E-B698F5468C07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893653" y="1592263"/>
            <a:ext cx="1137600" cy="11376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8A2164-E63F-5F43-8F4A-BEE870E94F7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93653" y="2921671"/>
            <a:ext cx="2855387" cy="2847304"/>
          </a:xfrm>
        </p:spPr>
        <p:txBody>
          <a:bodyPr/>
          <a:lstStyle>
            <a:lvl1pPr marL="0" indent="0">
              <a:spcBef>
                <a:spcPts val="1600"/>
              </a:spcBef>
              <a:buNone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B3626523-D401-574F-ABBC-A53AB583C5B3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4434620" y="1592263"/>
            <a:ext cx="1137600" cy="11376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C6784AB-34D5-1149-80A6-0894445D8A44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4440238" y="2921671"/>
            <a:ext cx="2849769" cy="2847304"/>
          </a:xfrm>
        </p:spPr>
        <p:txBody>
          <a:bodyPr/>
          <a:lstStyle>
            <a:lvl1pPr marL="0" indent="0">
              <a:spcBef>
                <a:spcPts val="1600"/>
              </a:spcBef>
              <a:buNone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C507C210-106E-F54C-A9C9-B68D9AD82693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7975587" y="1592263"/>
            <a:ext cx="1137600" cy="11376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E04915A-9863-374E-BCFE-0C1BD5F1572A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975587" y="2921671"/>
            <a:ext cx="2855387" cy="2847304"/>
          </a:xfrm>
        </p:spPr>
        <p:txBody>
          <a:bodyPr/>
          <a:lstStyle>
            <a:lvl1pPr marL="0" indent="0">
              <a:spcBef>
                <a:spcPts val="1600"/>
              </a:spcBef>
              <a:buNone/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E27AD58-EFA1-834E-88C4-84A7D988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4035-3A00-6B4E-8415-5CD67CC21364}" type="datetime1">
              <a:rPr lang="en-CA" smtClean="0"/>
              <a:t>2024-10-30</a:t>
            </a:fld>
            <a:endParaRPr lang="en-CA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55A59F2-FBBD-D14D-A6E2-DA0D1A0A7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68B3244-C4A8-0648-9AFE-DE797FB7A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127-6B1D-4440-BB59-CB7FB51359B3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C2FD06-AE26-2C49-BFDD-3DF837CD9E80}"/>
              </a:ext>
            </a:extLst>
          </p:cNvPr>
          <p:cNvCxnSpPr>
            <a:cxnSpLocks/>
          </p:cNvCxnSpPr>
          <p:nvPr userDrawn="1"/>
        </p:nvCxnSpPr>
        <p:spPr>
          <a:xfrm>
            <a:off x="4099380" y="2996317"/>
            <a:ext cx="0" cy="27726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E25E761-B6DF-E645-8C12-5A6334505C57}"/>
              </a:ext>
            </a:extLst>
          </p:cNvPr>
          <p:cNvCxnSpPr>
            <a:cxnSpLocks/>
          </p:cNvCxnSpPr>
          <p:nvPr userDrawn="1"/>
        </p:nvCxnSpPr>
        <p:spPr>
          <a:xfrm>
            <a:off x="7633533" y="2996317"/>
            <a:ext cx="0" cy="27726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663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06">
          <p15:clr>
            <a:srgbClr val="FBAE40"/>
          </p15:clr>
        </p15:guide>
        <p15:guide id="2" pos="2366">
          <p15:clr>
            <a:srgbClr val="FBAE40"/>
          </p15:clr>
        </p15:guide>
        <p15:guide id="3" pos="2797" userDrawn="1">
          <p15:clr>
            <a:srgbClr val="FBAE40"/>
          </p15:clr>
        </p15:guide>
        <p15:guide id="4" pos="5019">
          <p15:clr>
            <a:srgbClr val="FBAE40"/>
          </p15:clr>
        </p15:guide>
        <p15:guide id="5" pos="458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C3088E-7FA3-A744-8DF6-ABAC5B10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441325"/>
            <a:ext cx="8570912" cy="989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20995-51C1-4D4B-AC96-2295AFD78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592262"/>
            <a:ext cx="8570912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D9E4F-8117-414A-AA32-48A0F364B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844" y="6862062"/>
            <a:ext cx="2141538" cy="260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C65DD-6F99-9B43-BBBE-412D03546892}" type="datetime1">
              <a:rPr lang="en-CA" smtClean="0"/>
              <a:t>2024-10-30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3FA6A-6A21-2C4D-80E7-472BB9B59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24125" y="6229815"/>
            <a:ext cx="8575675" cy="2600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69A23-1B35-CA4B-914C-DFDB1F88ED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9800" y="6229815"/>
            <a:ext cx="711199" cy="264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4ECB127-6B1D-4440-BB59-CB7FB51359B3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B14473B-1DC1-9140-A0CE-09C4EFC44F7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7200" y="5933280"/>
            <a:ext cx="1587500" cy="571500"/>
          </a:xfrm>
          <a:prstGeom prst="rect">
            <a:avLst/>
          </a:prstGeom>
        </p:spPr>
      </p:pic>
      <p:pic>
        <p:nvPicPr>
          <p:cNvPr id="8" name="Picture 7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92460961-A81E-397B-DF10-B0C4A0E1643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524125" y="5933280"/>
            <a:ext cx="3874016" cy="63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06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57" r:id="rId2"/>
    <p:sldLayoutId id="2147483708" r:id="rId3"/>
    <p:sldLayoutId id="214748370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1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3038" indent="-173038" algn="l" defTabSz="914400" rtl="0" eaLnBrk="1" latinLnBrk="0" hangingPunct="1">
        <a:lnSpc>
          <a:spcPct val="110000"/>
        </a:lnSpc>
        <a:spcBef>
          <a:spcPts val="1600"/>
        </a:spcBef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9113" indent="-176213" algn="l" defTabSz="914400" rtl="0" eaLnBrk="1" latinLnBrk="0" hangingPunct="1">
        <a:lnSpc>
          <a:spcPct val="110000"/>
        </a:lnSpc>
        <a:spcBef>
          <a:spcPts val="800"/>
        </a:spcBef>
        <a:buSzPct val="85000"/>
        <a:buFont typeface="System Font Regular"/>
        <a:buChar char="⚬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62013" indent="-168275" algn="l" defTabSz="914400" rtl="0" eaLnBrk="1" latinLnBrk="0" hangingPunct="1">
        <a:lnSpc>
          <a:spcPct val="110000"/>
        </a:lnSpc>
        <a:spcBef>
          <a:spcPts val="500"/>
        </a:spcBef>
        <a:buFont typeface="System Font Regular"/>
        <a:buChar char="⁃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62063" indent="-174625" algn="l" defTabSz="914400" rtl="0" eaLnBrk="1" latinLnBrk="0" hangingPunct="1">
        <a:lnSpc>
          <a:spcPct val="110000"/>
        </a:lnSpc>
        <a:spcBef>
          <a:spcPts val="500"/>
        </a:spcBef>
        <a:buFont typeface="System Font Regular"/>
        <a:buChar char="⁃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62113" indent="-168275" algn="l" defTabSz="914400" rtl="0" eaLnBrk="1" latinLnBrk="0" hangingPunct="1">
        <a:lnSpc>
          <a:spcPct val="110000"/>
        </a:lnSpc>
        <a:spcBef>
          <a:spcPts val="500"/>
        </a:spcBef>
        <a:buFont typeface="System Font Regular"/>
        <a:buChar char="⁃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62113" indent="-168275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⁃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2113" indent="-168275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⁃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62113" indent="-168275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⁃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2113" indent="-168275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⁃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634" userDrawn="1">
          <p15:clr>
            <a:srgbClr val="5ACBF0"/>
          </p15:clr>
        </p15:guide>
        <p15:guide id="7" orient="horz" pos="278" userDrawn="1">
          <p15:clr>
            <a:srgbClr val="5ACBF0"/>
          </p15:clr>
        </p15:guide>
        <p15:guide id="9" pos="240" userDrawn="1">
          <p15:clr>
            <a:srgbClr val="F26B43"/>
          </p15:clr>
        </p15:guide>
        <p15:guide id="10" pos="7440" userDrawn="1">
          <p15:clr>
            <a:srgbClr val="F26B43"/>
          </p15:clr>
        </p15:guide>
        <p15:guide id="11" orient="horz" pos="228" userDrawn="1">
          <p15:clr>
            <a:srgbClr val="F26B43"/>
          </p15:clr>
        </p15:guide>
        <p15:guide id="12" orient="horz" pos="4091" userDrawn="1">
          <p15:clr>
            <a:srgbClr val="F26B43"/>
          </p15:clr>
        </p15:guide>
        <p15:guide id="13" pos="288" userDrawn="1">
          <p15:clr>
            <a:srgbClr val="5ACBF0"/>
          </p15:clr>
        </p15:guide>
        <p15:guide id="14" pos="7392" userDrawn="1">
          <p15:clr>
            <a:srgbClr val="5ACBF0"/>
          </p15:clr>
        </p15:guide>
        <p15:guide id="15" orient="horz" pos="3744" userDrawn="1">
          <p15:clr>
            <a:srgbClr val="F26B43"/>
          </p15:clr>
        </p15:guide>
        <p15:guide id="16" pos="672" userDrawn="1">
          <p15:clr>
            <a:srgbClr val="FDE53C"/>
          </p15:clr>
        </p15:guide>
        <p15:guide id="17" pos="1139" userDrawn="1">
          <p15:clr>
            <a:srgbClr val="FDE53C"/>
          </p15:clr>
        </p15:guide>
        <p15:guide id="18" pos="1590" userDrawn="1">
          <p15:clr>
            <a:srgbClr val="FDE53C"/>
          </p15:clr>
        </p15:guide>
        <p15:guide id="19" pos="2040" userDrawn="1">
          <p15:clr>
            <a:srgbClr val="9FCC3B"/>
          </p15:clr>
        </p15:guide>
        <p15:guide id="20" pos="2490" userDrawn="1">
          <p15:clr>
            <a:srgbClr val="FDE53C"/>
          </p15:clr>
        </p15:guide>
        <p15:guide id="21" pos="2939" userDrawn="1">
          <p15:clr>
            <a:srgbClr val="FDE53C"/>
          </p15:clr>
        </p15:guide>
        <p15:guide id="22" pos="3391" userDrawn="1">
          <p15:clr>
            <a:srgbClr val="FDE53C"/>
          </p15:clr>
        </p15:guide>
        <p15:guide id="23" pos="3840" userDrawn="1">
          <p15:clr>
            <a:srgbClr val="5ACBF0"/>
          </p15:clr>
        </p15:guide>
        <p15:guide id="24" pos="4290" userDrawn="1">
          <p15:clr>
            <a:srgbClr val="FDE53C"/>
          </p15:clr>
        </p15:guide>
        <p15:guide id="25" pos="4740" userDrawn="1">
          <p15:clr>
            <a:srgbClr val="FDE53C"/>
          </p15:clr>
        </p15:guide>
        <p15:guide id="26" pos="5190" userDrawn="1">
          <p15:clr>
            <a:srgbClr val="FDE53C"/>
          </p15:clr>
        </p15:guide>
        <p15:guide id="27" pos="5639" userDrawn="1">
          <p15:clr>
            <a:srgbClr val="9FCC3B"/>
          </p15:clr>
        </p15:guide>
        <p15:guide id="28" pos="6089" userDrawn="1">
          <p15:clr>
            <a:srgbClr val="FDE53C"/>
          </p15:clr>
        </p15:guide>
        <p15:guide id="29" pos="6539" userDrawn="1">
          <p15:clr>
            <a:srgbClr val="FDE53C"/>
          </p15:clr>
        </p15:guide>
        <p15:guide id="30" pos="6992" userDrawn="1">
          <p15:clr>
            <a:srgbClr val="FDE53C"/>
          </p15:clr>
        </p15:guide>
        <p15:guide id="31" orient="horz" pos="1002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mailto:course.evaluations@utoronto.ca" TargetMode="External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16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21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11" Type="http://schemas.openxmlformats.org/officeDocument/2006/relationships/image" Target="../media/image7.svg"/><Relationship Id="rId5" Type="http://schemas.openxmlformats.org/officeDocument/2006/relationships/image" Target="../media/image8.png"/><Relationship Id="rId10" Type="http://schemas.openxmlformats.org/officeDocument/2006/relationships/image" Target="../media/image6.png"/><Relationship Id="rId4" Type="http://schemas.openxmlformats.org/officeDocument/2006/relationships/hyperlink" Target="http://uoft.me/openevals" TargetMode="External"/><Relationship Id="rId9" Type="http://schemas.openxmlformats.org/officeDocument/2006/relationships/image" Target="../media/image2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q.utoronto.c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4C1919-C316-734E-A09C-E33A5DC74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/>
              <a:t>Course Evaluations Are Now Open!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61E05C-D7A2-0B41-8094-F4A75B8775F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92031" y="2339153"/>
            <a:ext cx="3703968" cy="3425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>
                <a:latin typeface="Trade Gothic Next" panose="020B0503040303020004" pitchFamily="34" charset="0"/>
              </a:rPr>
              <a:t>Bring any of the following electronic devices to class: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>
                <a:latin typeface="Trade Gothic Next" panose="020B0503040303020004" pitchFamily="34" charset="0"/>
              </a:rPr>
              <a:t>Smart phone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>
                <a:latin typeface="Trade Gothic Next" panose="020B0503040303020004" pitchFamily="34" charset="0"/>
              </a:rPr>
              <a:t>Tablet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>
                <a:latin typeface="Trade Gothic Next" panose="020B0503040303020004" pitchFamily="34" charset="0"/>
              </a:rPr>
              <a:t>Laptop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109097-8824-7041-872F-E718BA1B50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903778" y="2343807"/>
            <a:ext cx="3703968" cy="2448910"/>
          </a:xfrm>
          <a:ln>
            <a:noFill/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CA" sz="2000">
                <a:latin typeface="Trade Gothic Next" panose="020B0503040303020004" pitchFamily="34" charset="0"/>
              </a:rPr>
              <a:t>Check your e-mail for a link to your evaluations </a:t>
            </a:r>
            <a:r>
              <a:rPr lang="en-US" sz="2000">
                <a:latin typeface="Trade Gothic Next" panose="020B0503040303020004" pitchFamily="34" charset="0"/>
              </a:rPr>
              <a:t>for a message from </a:t>
            </a:r>
            <a:r>
              <a:rPr lang="en-US" sz="2000">
                <a:latin typeface="Trade Gothic Next" panose="020B0503040303020004" pitchFamily="34" charset="0"/>
                <a:hlinkClick r:id="rId3"/>
              </a:rPr>
              <a:t>course.evaluations@utoronto.ca</a:t>
            </a:r>
            <a:r>
              <a:rPr lang="en-US" sz="2000">
                <a:latin typeface="Trade Gothic Next" panose="020B0503040303020004" pitchFamily="34" charset="0"/>
              </a:rPr>
              <a:t> </a:t>
            </a:r>
            <a:r>
              <a:rPr lang="en-CA" sz="1800">
                <a:latin typeface="Trade Gothic Next" panose="020B0503040303020004" pitchFamily="34" charset="0"/>
                <a:cs typeface="Arial" panose="020B0604020202020204" pitchFamily="34" charset="0"/>
              </a:rPr>
              <a:t>or go to </a:t>
            </a:r>
            <a:r>
              <a:rPr lang="en-CA" sz="1800" u="sng">
                <a:solidFill>
                  <a:schemeClr val="accent1"/>
                </a:solidFill>
                <a:latin typeface="Trade Gothic Next" panose="020B0503040303020004" pitchFamily="34" charset="0"/>
                <a:cs typeface="Arial" panose="020B0604020202020204" pitchFamily="34" charset="0"/>
              </a:rPr>
              <a:t>http://uoft.me/openevals</a:t>
            </a:r>
            <a:r>
              <a:rPr lang="en-CA" sz="1800">
                <a:solidFill>
                  <a:schemeClr val="accent1"/>
                </a:solidFill>
                <a:latin typeface="Trade Gothic Next" panose="020B0503040303020004" pitchFamily="34" charset="0"/>
                <a:cs typeface="Arial" panose="020B0604020202020204" pitchFamily="34" charset="0"/>
              </a:rPr>
              <a:t> </a:t>
            </a:r>
            <a:r>
              <a:rPr lang="en-CA" sz="1800">
                <a:latin typeface="Trade Gothic Next" panose="020B0503040303020004" pitchFamily="34" charset="0"/>
                <a:cs typeface="Arial" panose="020B0604020202020204" pitchFamily="34" charset="0"/>
              </a:rPr>
              <a:t>to access the Course Evals page on Quercus</a:t>
            </a:r>
          </a:p>
          <a:p>
            <a:pPr marL="0" indent="0">
              <a:buNone/>
            </a:pPr>
            <a:endParaRPr lang="en-CA" sz="1800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54A76866-DFAB-8D37-EA07-59C7A4218FBA}"/>
              </a:ext>
            </a:extLst>
          </p:cNvPr>
          <p:cNvSpPr txBox="1">
            <a:spLocks/>
          </p:cNvSpPr>
          <p:nvPr/>
        </p:nvSpPr>
        <p:spPr>
          <a:xfrm>
            <a:off x="381001" y="1293385"/>
            <a:ext cx="8570912" cy="468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will have time in class </a:t>
            </a:r>
            <a:r>
              <a:rPr lang="en-US"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next week </a:t>
            </a:r>
            <a:r>
              <a:rPr lang="en-US" sz="1800" b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provide feedback on this course</a:t>
            </a:r>
            <a:endParaRPr lang="en-CA" sz="1800" b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" name="Picture Placeholder 15" descr="Clipboard Checked with solid fill">
            <a:extLst>
              <a:ext uri="{FF2B5EF4-FFF2-40B4-BE49-F238E27FC236}">
                <a16:creationId xmlns:a16="http://schemas.microsoft.com/office/drawing/2014/main" id="{C04A14BA-D346-1BE9-65DD-509FDD9F3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388384" y="2655197"/>
            <a:ext cx="1396540" cy="1396540"/>
          </a:xfrm>
          <a:prstGeom prst="ellipse">
            <a:avLst/>
          </a:prstGeom>
          <a:solidFill>
            <a:srgbClr val="00A189"/>
          </a:solidFill>
        </p:spPr>
      </p:pic>
      <p:pic>
        <p:nvPicPr>
          <p:cNvPr id="9" name="Picture Placeholder 9" descr="Internet outline">
            <a:extLst>
              <a:ext uri="{FF2B5EF4-FFF2-40B4-BE49-F238E27FC236}">
                <a16:creationId xmlns:a16="http://schemas.microsoft.com/office/drawing/2014/main" id="{CF7882E4-7FF7-44F1-6E18-2ED8E26B3F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84254" y="2493649"/>
            <a:ext cx="1291309" cy="1291309"/>
          </a:xfrm>
          <a:prstGeom prst="ellipse">
            <a:avLst/>
          </a:prstGeom>
          <a:solidFill>
            <a:srgbClr val="00A189"/>
          </a:solidFill>
        </p:spPr>
      </p:pic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64B02667-6302-8A05-58D4-8BD3B4637A4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7430" y="6102221"/>
            <a:ext cx="3324453" cy="48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0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509C1-2EA4-1747-8B81-1E9B2083082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6887" y="2911902"/>
            <a:ext cx="3535348" cy="2847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en-US" sz="1900" b="1">
                <a:solidFill>
                  <a:schemeClr val="accent1"/>
                </a:solidFill>
              </a:rPr>
              <a:t>Started</a:t>
            </a:r>
            <a:r>
              <a:rPr lang="en-US" sz="1900" b="1">
                <a:solidFill>
                  <a:schemeClr val="tx2"/>
                </a:solidFill>
              </a:rPr>
              <a:t> </a:t>
            </a:r>
          </a:p>
          <a:p>
            <a:pPr marL="285750" indent="-285750">
              <a:buFont typeface="Arial,Sans-Serif"/>
              <a:buChar char="•"/>
            </a:pPr>
            <a:r>
              <a:rPr lang="en-US" i="1">
                <a:solidFill>
                  <a:srgbClr val="000000"/>
                </a:solidFill>
                <a:highlight>
                  <a:srgbClr val="FFFFFF"/>
                </a:highlight>
                <a:latin typeface="Trade Gothic Next"/>
              </a:rPr>
              <a:t>Example: Providing more wait time during discussions to allow students to think and respond. </a:t>
            </a:r>
          </a:p>
          <a:p>
            <a:pPr marL="285750" indent="-285750">
              <a:buFont typeface="Arial,Sans-Serif"/>
              <a:buChar char="•"/>
            </a:pPr>
            <a:r>
              <a:rPr lang="en-US" i="1">
                <a:solidFill>
                  <a:srgbClr val="000000"/>
                </a:solidFill>
                <a:highlight>
                  <a:srgbClr val="FFFFFF"/>
                </a:highlight>
                <a:latin typeface="Trade Gothic Next"/>
              </a:rPr>
              <a:t>Example: Using a microphone during lectures – learned students in the back could not hear well. 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9F24B-47A0-4E49-830A-B7C88D61D69C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4328325" y="2911902"/>
            <a:ext cx="3535349" cy="2847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en-US" sz="1900" b="1">
                <a:solidFill>
                  <a:schemeClr val="accent1"/>
                </a:solidFill>
              </a:rPr>
              <a:t>Stopped</a:t>
            </a:r>
            <a:r>
              <a:rPr lang="en-US" sz="1900" b="1">
                <a:solidFill>
                  <a:schemeClr val="tx2"/>
                </a:solidFill>
              </a:rPr>
              <a:t> </a:t>
            </a:r>
          </a:p>
          <a:p>
            <a:pPr marL="285750" indent="-285750">
              <a:buFont typeface="Arial,Sans-Serif"/>
              <a:buChar char="•"/>
            </a:pPr>
            <a:r>
              <a:rPr lang="en-US" i="1">
                <a:solidFill>
                  <a:srgbClr val="000000"/>
                </a:solidFill>
                <a:highlight>
                  <a:srgbClr val="FFFFFF"/>
                </a:highlight>
                <a:latin typeface="Trade Gothic Next"/>
              </a:rPr>
              <a:t>Example: Planning the last assignment so close to exam time. By moving it earlier, gave students more time to see areas for further study and bring forward questions, before the exam. 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31B7B2-E914-0041-B3EC-F3CB0C930CBF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8258895" y="2911902"/>
            <a:ext cx="3322760" cy="2847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en-US" sz="1900" b="1">
                <a:solidFill>
                  <a:schemeClr val="accent1"/>
                </a:solidFill>
              </a:rPr>
              <a:t>Continued</a:t>
            </a:r>
            <a:r>
              <a:rPr lang="en-US" sz="1900" b="1">
                <a:solidFill>
                  <a:schemeClr val="tx2"/>
                </a:solidFill>
              </a:rPr>
              <a:t> </a:t>
            </a: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i="1">
                <a:solidFill>
                  <a:srgbClr val="000000"/>
                </a:solidFill>
                <a:highlight>
                  <a:srgbClr val="FFFFFF"/>
                </a:highlight>
                <a:latin typeface="Trade Gothic Next"/>
              </a:rPr>
              <a:t>Example: Keeping the guest lecturer as students said the insights and different viewpoint were valuable.</a:t>
            </a: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i="1">
                <a:solidFill>
                  <a:srgbClr val="000000"/>
                </a:solidFill>
                <a:highlight>
                  <a:srgbClr val="FFFFFF"/>
                </a:highlight>
                <a:latin typeface="Trade Gothic Next"/>
              </a:rPr>
              <a:t>Exampl</a:t>
            </a:r>
            <a:r>
              <a:rPr lang="en-US" i="1">
                <a:highlight>
                  <a:srgbClr val="FFFFFF"/>
                </a:highlight>
                <a:latin typeface="Trade Gothic Next"/>
                <a:cs typeface="Arial"/>
              </a:rPr>
              <a:t>e: Identifying consistent expectations throughout the course.</a:t>
            </a:r>
            <a:endParaRPr lang="en-US" i="1">
              <a:highlight>
                <a:srgbClr val="FFFFFF"/>
              </a:highlight>
              <a:latin typeface="Arial"/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B85031-4046-0045-ACDF-81805A27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127-6B1D-4440-BB59-CB7FB51359B3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01786487-A31C-7F15-F7D7-50299B773FFD}"/>
              </a:ext>
            </a:extLst>
          </p:cNvPr>
          <p:cNvSpPr txBox="1">
            <a:spLocks/>
          </p:cNvSpPr>
          <p:nvPr/>
        </p:nvSpPr>
        <p:spPr>
          <a:xfrm>
            <a:off x="506248" y="384819"/>
            <a:ext cx="11465035" cy="4687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Based on previous feedback, I have...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07C6FFB-C6D4-BB4F-D6A4-51A20519405F}"/>
              </a:ext>
            </a:extLst>
          </p:cNvPr>
          <p:cNvSpPr/>
          <p:nvPr/>
        </p:nvSpPr>
        <p:spPr>
          <a:xfrm>
            <a:off x="557898" y="1619758"/>
            <a:ext cx="1137600" cy="1137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err="1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D2E52C2-DA0C-4C13-643E-E6E446DEB48F}"/>
              </a:ext>
            </a:extLst>
          </p:cNvPr>
          <p:cNvSpPr/>
          <p:nvPr/>
        </p:nvSpPr>
        <p:spPr>
          <a:xfrm>
            <a:off x="8258895" y="1619758"/>
            <a:ext cx="1137600" cy="1137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err="1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B477B91-A3F3-48EF-1DB1-DAE1D98E407B}"/>
              </a:ext>
            </a:extLst>
          </p:cNvPr>
          <p:cNvSpPr/>
          <p:nvPr/>
        </p:nvSpPr>
        <p:spPr>
          <a:xfrm>
            <a:off x="4328325" y="1619758"/>
            <a:ext cx="1137600" cy="1137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err="1"/>
          </a:p>
        </p:txBody>
      </p:sp>
      <p:pic>
        <p:nvPicPr>
          <p:cNvPr id="15" name="Graphic 14" descr="Play outline">
            <a:extLst>
              <a:ext uri="{FF2B5EF4-FFF2-40B4-BE49-F238E27FC236}">
                <a16:creationId xmlns:a16="http://schemas.microsoft.com/office/drawing/2014/main" id="{39BE7CC3-DA68-B6DF-08C8-11CF5D6B2F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2133" y="1733386"/>
            <a:ext cx="914400" cy="914400"/>
          </a:xfrm>
          <a:prstGeom prst="rect">
            <a:avLst/>
          </a:prstGeom>
        </p:spPr>
      </p:pic>
      <p:pic>
        <p:nvPicPr>
          <p:cNvPr id="20" name="Graphic 19" descr="Stop outline">
            <a:extLst>
              <a:ext uri="{FF2B5EF4-FFF2-40B4-BE49-F238E27FC236}">
                <a16:creationId xmlns:a16="http://schemas.microsoft.com/office/drawing/2014/main" id="{A973B4C3-E5B0-9859-B8ED-848E3B48F1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39925" y="1731358"/>
            <a:ext cx="914400" cy="914400"/>
          </a:xfrm>
          <a:prstGeom prst="rect">
            <a:avLst/>
          </a:prstGeom>
        </p:spPr>
      </p:pic>
      <p:pic>
        <p:nvPicPr>
          <p:cNvPr id="25" name="Graphic 24" descr="Comment Like outline">
            <a:extLst>
              <a:ext uri="{FF2B5EF4-FFF2-40B4-BE49-F238E27FC236}">
                <a16:creationId xmlns:a16="http://schemas.microsoft.com/office/drawing/2014/main" id="{DDF1CA23-F57D-869B-EB5A-02BFB1A4FD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70495" y="1770650"/>
            <a:ext cx="914400" cy="914400"/>
          </a:xfrm>
          <a:prstGeom prst="rect">
            <a:avLst/>
          </a:prstGeom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AEF71F9F-E932-32E0-1143-69D0597879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7430" y="6102221"/>
            <a:ext cx="3324453" cy="48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03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Question mark with solid fill">
            <a:extLst>
              <a:ext uri="{FF2B5EF4-FFF2-40B4-BE49-F238E27FC236}">
                <a16:creationId xmlns:a16="http://schemas.microsoft.com/office/drawing/2014/main" id="{23DA19A1-C55D-3640-A0F5-0300990F119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512985" y="1582494"/>
            <a:ext cx="1137600" cy="1137600"/>
          </a:xfrm>
          <a:solidFill>
            <a:srgbClr val="00A189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509C1-2EA4-1747-8B81-1E9B2083082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6887" y="2911902"/>
            <a:ext cx="3535348" cy="2847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en-US" sz="1900" b="1">
                <a:solidFill>
                  <a:schemeClr val="tx2"/>
                </a:solidFill>
              </a:rPr>
              <a:t>What is the purpose of course evaluation?  </a:t>
            </a:r>
          </a:p>
          <a:p>
            <a:pPr algn="l" rtl="0" fontAlgn="base"/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Trade Gothic Next"/>
              </a:rPr>
              <a:t>To provide useful feedback about your experience in this course to the instructor and to the University, and to contribute to the improvement of teaching and learning at UofT</a:t>
            </a:r>
            <a:endParaRPr lang="en-CA" sz="1600">
              <a:latin typeface="Trade Gothic Next"/>
            </a:endParaRPr>
          </a:p>
        </p:txBody>
      </p:sp>
      <p:pic>
        <p:nvPicPr>
          <p:cNvPr id="16" name="Picture Placeholder 15" descr="Clipboard Checked with solid fill">
            <a:extLst>
              <a:ext uri="{FF2B5EF4-FFF2-40B4-BE49-F238E27FC236}">
                <a16:creationId xmlns:a16="http://schemas.microsoft.com/office/drawing/2014/main" id="{7B15D7B0-6ED9-BA48-AD96-9A9C2BC83796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5576821" y="1620679"/>
            <a:ext cx="1137600" cy="1137600"/>
          </a:xfrm>
          <a:solidFill>
            <a:srgbClr val="00A189"/>
          </a:solidFill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9F24B-47A0-4E49-830A-B7C88D61D69C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4377947" y="2950087"/>
            <a:ext cx="3535349" cy="2847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en-US" sz="1900" b="1">
                <a:solidFill>
                  <a:schemeClr val="tx2"/>
                </a:solidFill>
              </a:rPr>
              <a:t>What is being asked of you? </a:t>
            </a:r>
          </a:p>
          <a:p>
            <a:pPr algn="l" rtl="0" fontAlgn="base"/>
            <a:r>
              <a:rPr lang="en-US" sz="16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rade Gothic Next"/>
              </a:rPr>
              <a:t>Rate statements that reflect different aspects of your learning experience in a course. Select the response that best reflects your course experience. You are also invited to provide comments.</a:t>
            </a:r>
          </a:p>
        </p:txBody>
      </p:sp>
      <p:pic>
        <p:nvPicPr>
          <p:cNvPr id="22" name="Picture Placeholder 21" descr="Megaphone1 with solid fill">
            <a:extLst>
              <a:ext uri="{FF2B5EF4-FFF2-40B4-BE49-F238E27FC236}">
                <a16:creationId xmlns:a16="http://schemas.microsoft.com/office/drawing/2014/main" id="{17A92F7F-4CAF-9846-9A2A-0AFAAB9AECD4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9238609" y="1582494"/>
            <a:ext cx="1137600" cy="1137600"/>
          </a:xfrm>
          <a:solidFill>
            <a:srgbClr val="00A189"/>
          </a:solidFill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31B7B2-E914-0041-B3EC-F3CB0C930CBF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8258895" y="2911902"/>
            <a:ext cx="3322760" cy="2847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rtl="0" fontAlgn="base"/>
            <a:r>
              <a:rPr lang="en-US" sz="1900" b="1">
                <a:solidFill>
                  <a:schemeClr val="tx2"/>
                </a:solidFill>
              </a:rPr>
              <a:t>Please be respectful when responding to the survey. </a:t>
            </a:r>
          </a:p>
          <a:p>
            <a:pPr algn="l" rtl="0" fontAlgn="base"/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Trade Gothic Next"/>
              </a:rPr>
              <a:t>Remember that feedback is most effective when it is constructive. Be mindful of any prejudgments or assumptions you may have held about the course and its instructor(s).  </a:t>
            </a: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 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B85031-4046-0045-ACDF-81805A27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127-6B1D-4440-BB59-CB7FB51359B3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01786487-A31C-7F15-F7D7-50299B773FFD}"/>
              </a:ext>
            </a:extLst>
          </p:cNvPr>
          <p:cNvSpPr txBox="1">
            <a:spLocks/>
          </p:cNvSpPr>
          <p:nvPr/>
        </p:nvSpPr>
        <p:spPr>
          <a:xfrm>
            <a:off x="506248" y="384819"/>
            <a:ext cx="11465035" cy="4687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Check your e-mail for a message from </a:t>
            </a:r>
            <a:r>
              <a:rPr lang="en-US">
                <a:solidFill>
                  <a:schemeClr val="accent1"/>
                </a:solidFill>
              </a:rPr>
              <a:t>course.evaluations@utoronto.ca</a:t>
            </a:r>
          </a:p>
          <a:p>
            <a:r>
              <a:rPr lang="en-US"/>
              <a:t>or go to </a:t>
            </a:r>
            <a:r>
              <a:rPr lang="en-US">
                <a:solidFill>
                  <a:schemeClr val="accent1"/>
                </a:solidFill>
              </a:rPr>
              <a:t>http://uoft.me/openevals </a:t>
            </a:r>
            <a:r>
              <a:rPr lang="en-US"/>
              <a:t>​</a:t>
            </a:r>
            <a:endParaRPr lang="en-CA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0B78A869-22FC-CA2F-26D6-0639D666A3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7430" y="6102221"/>
            <a:ext cx="3324453" cy="48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525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4C1919-C316-734E-A09C-E33A5DC74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/>
              <a:t>Complete your course evaluations…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DA2689-6289-86C3-3F9C-4674BF628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733" y="2843733"/>
            <a:ext cx="1170533" cy="1170533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54A76866-DFAB-8D37-EA07-59C7A4218FBA}"/>
              </a:ext>
            </a:extLst>
          </p:cNvPr>
          <p:cNvSpPr txBox="1">
            <a:spLocks/>
          </p:cNvSpPr>
          <p:nvPr/>
        </p:nvSpPr>
        <p:spPr>
          <a:xfrm>
            <a:off x="473527" y="1291962"/>
            <a:ext cx="11244943" cy="11836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0">
                <a:solidFill>
                  <a:schemeClr val="tx1"/>
                </a:solidFill>
                <a:latin typeface="Trade Gothic Next" panose="020B0503040303020004" pitchFamily="34" charset="0"/>
                <a:ea typeface="+mn-ea"/>
                <a:cs typeface="+mn-cs"/>
              </a:rPr>
              <a:t>Check your e-mail for a message from </a:t>
            </a:r>
            <a:r>
              <a:rPr lang="en-US" sz="2000">
                <a:latin typeface="Trade Gothic Next" panose="020B0503040303020004" pitchFamily="34" charset="0"/>
                <a:ea typeface="+mn-ea"/>
                <a:cs typeface="+mn-cs"/>
              </a:rPr>
              <a:t>course.evaluations@utoronto.ca</a:t>
            </a:r>
          </a:p>
          <a:p>
            <a:r>
              <a:rPr lang="en-US" sz="2000" b="0">
                <a:solidFill>
                  <a:schemeClr val="tx1"/>
                </a:solidFill>
                <a:latin typeface="Trade Gothic Next" panose="020B0503040303020004" pitchFamily="34" charset="0"/>
                <a:ea typeface="+mn-ea"/>
                <a:cs typeface="+mn-cs"/>
              </a:rPr>
              <a:t>or go to </a:t>
            </a:r>
            <a:r>
              <a:rPr lang="en-US" sz="2000">
                <a:latin typeface="Trade Gothic Next" panose="020B0503040303020004" pitchFamily="34" charset="0"/>
                <a:ea typeface="+mn-ea"/>
                <a:cs typeface="+mn-cs"/>
                <a:hlinkClick r:id="rId4"/>
              </a:rPr>
              <a:t>http://uoft.me/openevals</a:t>
            </a:r>
            <a:r>
              <a:rPr lang="en-US" sz="2000">
                <a:latin typeface="Trade Gothic Next" panose="020B0503040303020004" pitchFamily="34" charset="0"/>
                <a:ea typeface="+mn-ea"/>
                <a:cs typeface="+mn-cs"/>
              </a:rPr>
              <a:t> </a:t>
            </a:r>
            <a:r>
              <a:rPr lang="en-US" sz="2000" b="0">
                <a:solidFill>
                  <a:schemeClr val="tx1"/>
                </a:solidFill>
                <a:latin typeface="Trade Gothic Next" panose="020B0503040303020004" pitchFamily="34" charset="0"/>
                <a:ea typeface="+mn-ea"/>
                <a:cs typeface="+mn-cs"/>
              </a:rPr>
              <a:t>to </a:t>
            </a:r>
            <a:r>
              <a:rPr lang="en-CA" sz="2000" b="0">
                <a:solidFill>
                  <a:schemeClr val="tx1"/>
                </a:solidFill>
                <a:latin typeface="Trade Gothic Next" panose="020B0503040303020004" pitchFamily="34" charset="0"/>
                <a:cs typeface="Arial" panose="020B0604020202020204" pitchFamily="34" charset="0"/>
              </a:rPr>
              <a:t>access the Course Evals page on Quercus.</a:t>
            </a:r>
          </a:p>
          <a:p>
            <a:r>
              <a:rPr lang="en-US" sz="2000">
                <a:latin typeface="Trade Gothic Next" panose="020B0503040303020004" pitchFamily="34" charset="0"/>
                <a:ea typeface="+mn-ea"/>
                <a:cs typeface="+mn-cs"/>
              </a:rPr>
              <a:t> </a:t>
            </a:r>
            <a:r>
              <a:rPr lang="en-US" sz="2000">
                <a:solidFill>
                  <a:schemeClr val="tx1"/>
                </a:solidFill>
                <a:latin typeface="Trade Gothic Next" panose="020B0503040303020004" pitchFamily="34" charset="0"/>
                <a:ea typeface="+mn-ea"/>
                <a:cs typeface="+mn-cs"/>
              </a:rPr>
              <a:t>​</a:t>
            </a:r>
            <a:endParaRPr lang="en-CA" sz="2000">
              <a:solidFill>
                <a:schemeClr val="tx1"/>
              </a:solidFill>
              <a:latin typeface="Trade Gothic Next" panose="020B0503040303020004" pitchFamily="34" charset="0"/>
              <a:ea typeface="+mn-ea"/>
              <a:cs typeface="+mn-cs"/>
            </a:endParaRPr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53A4034A-A0F8-2387-D9E5-78104B51BD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430" y="6102221"/>
            <a:ext cx="3324453" cy="481777"/>
          </a:xfrm>
          <a:prstGeom prst="rect">
            <a:avLst/>
          </a:prstGeom>
        </p:spPr>
      </p:pic>
      <p:pic>
        <p:nvPicPr>
          <p:cNvPr id="12" name="Picture Placeholder 9" descr="Selfie with solid fill">
            <a:extLst>
              <a:ext uri="{FF2B5EF4-FFF2-40B4-BE49-F238E27FC236}">
                <a16:creationId xmlns:a16="http://schemas.microsoft.com/office/drawing/2014/main" id="{4E95F6A7-FB70-A8A3-1788-A3A2F6DA9B0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337863" y="2644812"/>
            <a:ext cx="2324020" cy="2324020"/>
          </a:xfrm>
          <a:solidFill>
            <a:srgbClr val="DC4633"/>
          </a:solidFill>
        </p:spPr>
      </p:pic>
      <p:pic>
        <p:nvPicPr>
          <p:cNvPr id="13" name="Picture Placeholder 9" descr="Tablet with solid fill">
            <a:extLst>
              <a:ext uri="{FF2B5EF4-FFF2-40B4-BE49-F238E27FC236}">
                <a16:creationId xmlns:a16="http://schemas.microsoft.com/office/drawing/2014/main" id="{5860A91D-7679-E895-ACEE-3CCC9D9AD71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4983353" y="2694176"/>
            <a:ext cx="2225292" cy="2225292"/>
          </a:xfrm>
          <a:prstGeom prst="ellipse">
            <a:avLst/>
          </a:prstGeom>
          <a:solidFill>
            <a:schemeClr val="accent1"/>
          </a:solidFill>
        </p:spPr>
      </p:pic>
      <p:pic>
        <p:nvPicPr>
          <p:cNvPr id="17" name="Picture Placeholder 9" descr="Internet outline">
            <a:extLst>
              <a:ext uri="{FF2B5EF4-FFF2-40B4-BE49-F238E27FC236}">
                <a16:creationId xmlns:a16="http://schemas.microsoft.com/office/drawing/2014/main" id="{A4996AFD-AFD4-1681-8C87-46E9AEA7451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433318" y="2694176"/>
            <a:ext cx="2324020" cy="2324020"/>
          </a:xfrm>
          <a:prstGeom prst="ellipse">
            <a:avLst/>
          </a:prstGeom>
          <a:solidFill>
            <a:srgbClr val="00A189"/>
          </a:solidFill>
        </p:spPr>
      </p:pic>
    </p:spTree>
    <p:extLst>
      <p:ext uri="{BB962C8B-B14F-4D97-AF65-F5344CB8AC3E}">
        <p14:creationId xmlns:p14="http://schemas.microsoft.com/office/powerpoint/2010/main" val="162634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A163-DEE2-8E0D-08DA-1F28DEF0A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441325"/>
            <a:ext cx="10907484" cy="941161"/>
          </a:xfrm>
        </p:spPr>
        <p:txBody>
          <a:bodyPr/>
          <a:lstStyle/>
          <a:p>
            <a:r>
              <a:rPr lang="en-CA"/>
              <a:t>Strategies to Improve Student Engagement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77E98-397E-3DF0-C6B1-AC31F6868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1" y="1470094"/>
            <a:ext cx="10907485" cy="437553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172720" indent="-172720"/>
            <a:r>
              <a:rPr lang="en-US" sz="1800">
                <a:solidFill>
                  <a:srgbClr val="000000"/>
                </a:solidFill>
                <a:latin typeface="Trade Gothic Next" panose="020B0503040303020004" pitchFamily="34" charset="0"/>
              </a:rPr>
              <a:t>A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rade Gothic Next" panose="020B0503040303020004" pitchFamily="34" charset="0"/>
              </a:rPr>
              <a:t>ssure students that they are essential participants in the feedback process and that their experience and voice matter.</a:t>
            </a:r>
          </a:p>
          <a:p>
            <a:pPr marL="172720" indent="-172720"/>
            <a:r>
              <a:rPr lang="en-US" sz="1800">
                <a:solidFill>
                  <a:srgbClr val="000000"/>
                </a:solidFill>
                <a:latin typeface="Trade Gothic Next"/>
              </a:rPr>
              <a:t>Talk about course evaluation early and at multiple points during the class. </a:t>
            </a:r>
            <a:endParaRPr lang="en-US" sz="1800">
              <a:solidFill>
                <a:srgbClr val="000000"/>
              </a:solidFill>
              <a:latin typeface="Trade Gothic Next" panose="020B0503040303020004" pitchFamily="34" charset="0"/>
            </a:endParaRPr>
          </a:p>
          <a:p>
            <a:pPr marL="172720" indent="-172720"/>
            <a:r>
              <a:rPr lang="en-US" sz="1800">
                <a:solidFill>
                  <a:srgbClr val="000000"/>
                </a:solidFill>
                <a:latin typeface="Trade Gothic Next"/>
              </a:rPr>
              <a:t>Provide concrete examples of how previous student feedback has been incorporated into course design.</a:t>
            </a:r>
          </a:p>
          <a:p>
            <a:pPr marL="172720" indent="-172720"/>
            <a:r>
              <a:rPr lang="en-US" sz="1800">
                <a:solidFill>
                  <a:srgbClr val="000000"/>
                </a:solidFill>
                <a:latin typeface="Trade Gothic Next"/>
              </a:rPr>
              <a:t>Consider conducting an informal “Stop-Start-Continue” feedback survey on Quercus mid-term to cultivate a culture of feedback and continuous improvement. </a:t>
            </a:r>
            <a:endParaRPr lang="en-US" sz="1800">
              <a:solidFill>
                <a:srgbClr val="000000"/>
              </a:solidFill>
              <a:latin typeface="Trade Gothic Next" panose="020B0503040303020004" pitchFamily="34" charset="0"/>
            </a:endParaRPr>
          </a:p>
          <a:p>
            <a:pPr marL="172720" indent="-172720"/>
            <a:r>
              <a:rPr lang="en-CA" sz="1800">
                <a:solidFill>
                  <a:srgbClr val="000000"/>
                </a:solidFill>
                <a:latin typeface="Trade Gothic Next"/>
              </a:rPr>
              <a:t>Encourage students to reflect on their learning and give specific, actionable feedback.</a:t>
            </a:r>
          </a:p>
          <a:p>
            <a:pPr marL="172720" indent="-172720"/>
            <a:r>
              <a:rPr lang="en-CA" sz="1800">
                <a:solidFill>
                  <a:srgbClr val="000000"/>
                </a:solidFill>
                <a:latin typeface="Trade Gothic Next"/>
              </a:rPr>
              <a:t>Allocate at least 15 minutes of class time for students to complete the survey, preferably at the beginning of class.</a:t>
            </a:r>
            <a:endParaRPr lang="en-CA" sz="1800">
              <a:solidFill>
                <a:srgbClr val="000000"/>
              </a:solidFill>
              <a:latin typeface="Trade Gothic Next" panose="020B0503040303020004" pitchFamily="34" charset="0"/>
            </a:endParaRPr>
          </a:p>
          <a:p>
            <a:pPr marL="172720" indent="-172720"/>
            <a:r>
              <a:rPr lang="en-CA" sz="1800">
                <a:solidFill>
                  <a:srgbClr val="000000"/>
                </a:solidFill>
                <a:latin typeface="Trade Gothic Next"/>
              </a:rPr>
              <a:t>Inform students of the current response rate and how far </a:t>
            </a:r>
            <a:r>
              <a:rPr lang="en-US" sz="1800">
                <a:solidFill>
                  <a:srgbClr val="000000"/>
                </a:solidFill>
                <a:latin typeface="Trade Gothic Next"/>
              </a:rPr>
              <a:t>it is from the “targeted” rate. </a:t>
            </a:r>
            <a:endParaRPr lang="en-US" sz="1800">
              <a:solidFill>
                <a:srgbClr val="000000"/>
              </a:solidFill>
              <a:latin typeface="Trade Gothic Next" panose="020B0503040303020004" pitchFamily="34" charset="0"/>
            </a:endParaRPr>
          </a:p>
          <a:p>
            <a:pPr marL="0" indent="0">
              <a:buNone/>
            </a:pPr>
            <a:r>
              <a:rPr lang="en-CA" sz="1800" b="1" i="1">
                <a:solidFill>
                  <a:srgbClr val="000000"/>
                </a:solidFill>
                <a:latin typeface="Trade Gothic Next" panose="020B0503040303020004" pitchFamily="34" charset="0"/>
              </a:rPr>
              <a:t>[instruction on how to find out the current response rate is included on the next slide] </a:t>
            </a:r>
          </a:p>
          <a:p>
            <a:pPr marL="172720" indent="-172720"/>
            <a:endParaRPr lang="en-CA" sz="1800">
              <a:solidFill>
                <a:srgbClr val="000000"/>
              </a:solidFill>
              <a:latin typeface="Trade Gothic Next" panose="020B0503040303020004" pitchFamily="34" charset="0"/>
            </a:endParaRPr>
          </a:p>
          <a:p>
            <a:pPr marL="172720" indent="-172720"/>
            <a:endParaRPr lang="en-CA" sz="1800">
              <a:solidFill>
                <a:srgbClr val="000000"/>
              </a:solidFill>
              <a:latin typeface="Trade Gothic Next" panose="020B0503040303020004" pitchFamily="34" charset="0"/>
            </a:endParaRPr>
          </a:p>
          <a:p>
            <a:pPr marL="172720" indent="-172720"/>
            <a:endParaRPr lang="en-CA" sz="1800" b="0" i="0" u="none" strike="noStrike" baseline="0">
              <a:solidFill>
                <a:srgbClr val="000000"/>
              </a:solidFill>
              <a:latin typeface="Trade Gothic Next" panose="020B0503040303020004" pitchFamily="34" charset="0"/>
            </a:endParaRPr>
          </a:p>
          <a:p>
            <a:pPr marL="172720" indent="-172720"/>
            <a:endParaRPr lang="en-CA">
              <a:cs typeface="Arial" panose="020B060402020202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8B7C2-9A5D-7DC9-0D79-886FC97C3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90C89-BB05-D647-8C9B-C2376028CB3D}" type="slidenum">
              <a:rPr lang="en-CA" smtClean="0"/>
              <a:t>5</a:t>
            </a:fld>
            <a:endParaRPr lang="en-CA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19CD7D75-0BFB-EA85-C1FF-AA79913D0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430" y="6102221"/>
            <a:ext cx="3324453" cy="48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3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6DC6A2-A41C-CC48-9170-C77286F21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0999" y="1097858"/>
            <a:ext cx="11092543" cy="196166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CA" sz="1800">
                <a:latin typeface="Trade Gothic Next"/>
              </a:rPr>
              <a:t>Step 1: Log into </a:t>
            </a:r>
            <a:r>
              <a:rPr lang="en-CA" sz="1800">
                <a:latin typeface="Trade Gothic Next"/>
                <a:hlinkClick r:id="rId3"/>
              </a:rPr>
              <a:t>q.utoronto.ca</a:t>
            </a:r>
          </a:p>
          <a:p>
            <a:pPr marL="0" indent="0">
              <a:buNone/>
            </a:pPr>
            <a:r>
              <a:rPr lang="en-CA" sz="1800">
                <a:latin typeface="Trade Gothic Next" panose="020B0503040303020004" pitchFamily="34" charset="0"/>
              </a:rPr>
              <a:t>Step 2: Click the “Course Evals” icon on the left panel</a:t>
            </a:r>
          </a:p>
          <a:p>
            <a:pPr marL="0" indent="0">
              <a:buNone/>
            </a:pPr>
            <a:r>
              <a:rPr lang="en-CA" sz="1800">
                <a:latin typeface="Trade Gothic Next" panose="020B0503040303020004" pitchFamily="34" charset="0"/>
              </a:rPr>
              <a:t>Step 3. Click “For Instructors and Administrators”; then click “View Response Rate”</a:t>
            </a:r>
          </a:p>
          <a:p>
            <a:pPr marL="0" indent="0">
              <a:buNone/>
            </a:pPr>
            <a:r>
              <a:rPr lang="en-CA" sz="1800">
                <a:latin typeface="Trade Gothic Next" panose="020B0503040303020004" pitchFamily="34" charset="0"/>
              </a:rPr>
              <a:t>Step 4: Update the response rate % on the next slide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81FD30-FA21-DD46-9D6F-8F045ECE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127-6B1D-4440-BB59-CB7FB51359B3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EE5933-F950-E54E-A03D-0F3BB5C3A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98761"/>
            <a:ext cx="9448799" cy="920540"/>
          </a:xfrm>
        </p:spPr>
        <p:txBody>
          <a:bodyPr/>
          <a:lstStyle/>
          <a:p>
            <a:r>
              <a:rPr lang="en-CA"/>
              <a:t>4-steps to Find Out the Current Response Rate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5B91E7CC-AA08-9EDD-B86D-0AD40A6CF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678" y="3278228"/>
            <a:ext cx="8548650" cy="262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A32E2A9-5BB8-ECA4-A1FE-F586C293D4A9}"/>
              </a:ext>
            </a:extLst>
          </p:cNvPr>
          <p:cNvSpPr/>
          <p:nvPr/>
        </p:nvSpPr>
        <p:spPr>
          <a:xfrm>
            <a:off x="4552345" y="5157713"/>
            <a:ext cx="2754086" cy="283028"/>
          </a:xfrm>
          <a:prstGeom prst="roundRect">
            <a:avLst/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err="1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0ABE15-B967-0D92-17F7-A3DC5BAFB231}"/>
              </a:ext>
            </a:extLst>
          </p:cNvPr>
          <p:cNvCxnSpPr>
            <a:cxnSpLocks/>
          </p:cNvCxnSpPr>
          <p:nvPr/>
        </p:nvCxnSpPr>
        <p:spPr>
          <a:xfrm>
            <a:off x="83097" y="3059519"/>
            <a:ext cx="1210890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DC81D657-0C61-64F3-B0D7-2BE76015E0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430" y="6102221"/>
            <a:ext cx="3324453" cy="48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15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81FD30-FA21-DD46-9D6F-8F045ECE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127-6B1D-4440-BB59-CB7FB51359B3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EE5933-F950-E54E-A03D-0F3BB5C3A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2080" y="722329"/>
            <a:ext cx="7172593" cy="920540"/>
          </a:xfrm>
        </p:spPr>
        <p:txBody>
          <a:bodyPr/>
          <a:lstStyle/>
          <a:p>
            <a:r>
              <a:rPr lang="en-CA"/>
              <a:t>The Current Response Rate Is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625511-AE7F-4AB5-8DB4-EEC25F2B43B2}"/>
              </a:ext>
            </a:extLst>
          </p:cNvPr>
          <p:cNvSpPr/>
          <p:nvPr/>
        </p:nvSpPr>
        <p:spPr>
          <a:xfrm>
            <a:off x="2724539" y="1782147"/>
            <a:ext cx="7175691" cy="3367668"/>
          </a:xfrm>
          <a:prstGeom prst="rect">
            <a:avLst/>
          </a:prstGeom>
          <a:solidFill>
            <a:srgbClr val="007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  <a:p>
            <a:pPr algn="ctr"/>
            <a:r>
              <a:rPr lang="en-US" sz="9600">
                <a:latin typeface="Aptos Black" panose="020F0502020204030204" pitchFamily="34" charset="0"/>
              </a:rPr>
              <a:t>…%</a:t>
            </a:r>
            <a:endParaRPr lang="en-CA" sz="9600">
              <a:latin typeface="Aptos Black" panose="020F0502020204030204" pitchFamily="34" charset="0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7D393DD-C97C-2720-68F1-C8137254B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430" y="6102221"/>
            <a:ext cx="3324453" cy="48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042142"/>
      </p:ext>
    </p:extLst>
  </p:cSld>
  <p:clrMapOvr>
    <a:masterClrMapping/>
  </p:clrMapOvr>
</p:sld>
</file>

<file path=ppt/theme/theme1.xml><?xml version="1.0" encoding="utf-8"?>
<a:theme xmlns:a="http://schemas.openxmlformats.org/drawingml/2006/main" name="U of T Defy Gravity 2021">
  <a:themeElements>
    <a:clrScheme name="University of Toronto 2022">
      <a:dk1>
        <a:srgbClr val="000000"/>
      </a:dk1>
      <a:lt1>
        <a:srgbClr val="FFFFFF"/>
      </a:lt1>
      <a:dk2>
        <a:srgbClr val="1E3765"/>
      </a:dk2>
      <a:lt2>
        <a:srgbClr val="D0D1C9"/>
      </a:lt2>
      <a:accent1>
        <a:srgbClr val="007FA3"/>
      </a:accent1>
      <a:accent2>
        <a:srgbClr val="6D2479"/>
      </a:accent2>
      <a:accent3>
        <a:srgbClr val="DC4633"/>
      </a:accent3>
      <a:accent4>
        <a:srgbClr val="F1C500"/>
      </a:accent4>
      <a:accent5>
        <a:srgbClr val="AB1368"/>
      </a:accent5>
      <a:accent6>
        <a:srgbClr val="0D534D"/>
      </a:accent6>
      <a:hlink>
        <a:srgbClr val="007FA3"/>
      </a:hlink>
      <a:folHlink>
        <a:srgbClr val="007FA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dirty="0" err="1" smtClean="0"/>
        </a:defPPr>
      </a:lstStyle>
    </a:txDef>
  </a:objectDefaults>
  <a:extraClrSchemeLst/>
  <a:custClrLst>
    <a:custClr name="Pantone Cool Gray 2">
      <a:srgbClr val="D0D1C9"/>
    </a:custClr>
    <a:custClr name="Pantone 376">
      <a:srgbClr val="8DBF2E"/>
    </a:custClr>
    <a:custClr name="Pantone 3285">
      <a:srgbClr val="00A189"/>
    </a:custClr>
    <a:custClr name="Pantone 2985">
      <a:srgbClr val="6FC7EA"/>
    </a:custClr>
    <a:custClr name="Pantone 663">
      <a:srgbClr val="007FA3"/>
    </a:custClr>
    <a:custClr name="Pantone 2613">
      <a:srgbClr val="6D247A"/>
    </a:custClr>
    <a:custClr name="Pantone Warm Red">
      <a:srgbClr val="DC4633"/>
    </a:custClr>
    <a:custClr name="Pantone 7406">
      <a:srgbClr val="F1C500"/>
    </a:custClr>
    <a:custClr name="Pantone 227">
      <a:srgbClr val="AB1368"/>
    </a:custClr>
    <a:custClr name="Pantone 7722">
      <a:srgbClr val="0D534D"/>
    </a:custClr>
    <a:custClr name="80% Pantone Cool Gray 2">
      <a:srgbClr val="D7D8D1"/>
    </a:custClr>
    <a:custClr name="80% Pantone 376">
      <a:srgbClr val="A4CC58"/>
    </a:custClr>
    <a:custClr name="80% Pantone 3285">
      <a:srgbClr val="33B4A1"/>
    </a:custClr>
    <a:custClr name="80% Pantone 2985">
      <a:srgbClr val="8CD2EE"/>
    </a:custClr>
    <a:custClr name="80% Pantone 663">
      <a:srgbClr val="3399B5"/>
    </a:custClr>
    <a:custClr name="80% Pantone 2613">
      <a:srgbClr val="8A5095"/>
    </a:custClr>
    <a:custClr name="80% Pantone Warm Red">
      <a:srgbClr val="E36B5C"/>
    </a:custClr>
    <a:custClr name="80% Pantone 7406">
      <a:srgbClr val="F4D133"/>
    </a:custClr>
    <a:custClr name="80% Pantone 227">
      <a:srgbClr val="BC4286"/>
    </a:custClr>
    <a:custClr name="80% Pantone 7722">
      <a:srgbClr val="3D7571"/>
    </a:custClr>
    <a:custClr name="50% Pantone Cool Gray 2">
      <a:srgbClr val="E7E8E4"/>
    </a:custClr>
    <a:custClr name="50% Pantone 376">
      <a:srgbClr val="C6DF96"/>
    </a:custClr>
    <a:custClr name="50% Pantone 3285">
      <a:srgbClr val="80D0C4"/>
    </a:custClr>
    <a:custClr name="50% Pantone 2985">
      <a:srgbClr val="B7E3F4"/>
    </a:custClr>
    <a:custClr name="50% Pantone 663">
      <a:srgbClr val="80BFD1"/>
    </a:custClr>
    <a:custClr name="50% Pantone 2613">
      <a:srgbClr val="B691BC"/>
    </a:custClr>
    <a:custClr name="50% Pantone Warm Red">
      <a:srgbClr val="EDA299"/>
    </a:custClr>
    <a:custClr name="50% Pantone 7406">
      <a:srgbClr val="F8E280"/>
    </a:custClr>
    <a:custClr name="50% Pantone 227">
      <a:srgbClr val="D589B3"/>
    </a:custClr>
    <a:custClr name="50% Pantone 7722">
      <a:srgbClr val="86A9A6"/>
    </a:custClr>
    <a:custClr name="25% Pantone Cool Gray 2">
      <a:srgbClr val="F3F3F1"/>
    </a:custClr>
    <a:custClr name="25% Pantone 376">
      <a:srgbClr val="E2EFCB"/>
    </a:custClr>
    <a:custClr name="25% Pantone 3285">
      <a:srgbClr val="BFE7E1"/>
    </a:custClr>
    <a:custClr name="25% Pantone 2985">
      <a:srgbClr val="DBF1FA"/>
    </a:custClr>
    <a:custClr name="25% Pantone 663">
      <a:srgbClr val="BFDFE8"/>
    </a:custClr>
    <a:custClr name="25% Pantone 2613">
      <a:srgbClr val="DAC8DE"/>
    </a:custClr>
    <a:custClr name="25% Pantone Warm Red">
      <a:srgbClr val="F6D1CC"/>
    </a:custClr>
    <a:custClr name="25% Pantone 7406">
      <a:srgbClr val="FBF0BF"/>
    </a:custClr>
    <a:custClr name="25% Pantone 227">
      <a:srgbClr val="EAC4D9"/>
    </a:custClr>
    <a:custClr name="25% Pantone 7722">
      <a:srgbClr val="C2D4D2"/>
    </a:custClr>
  </a:custClrLst>
  <a:extLst>
    <a:ext uri="{05A4C25C-085E-4340-85A3-A5531E510DB2}">
      <thm15:themeFamily xmlns:thm15="http://schemas.microsoft.com/office/thememl/2012/main" name="DefyGravity-Template-4c-FINAL" id="{27AE89B6-AE73-7147-9415-5A70A1FD918B}" vid="{6C16C174-1EC8-5B47-9EBB-EB75FAEE11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117EC6B1DBC24CBC6128350B8F6EBE" ma:contentTypeVersion="6" ma:contentTypeDescription="Create a new document." ma:contentTypeScope="" ma:versionID="58b5f08f705864523150c8a09aafc719">
  <xsd:schema xmlns:xsd="http://www.w3.org/2001/XMLSchema" xmlns:xs="http://www.w3.org/2001/XMLSchema" xmlns:p="http://schemas.microsoft.com/office/2006/metadata/properties" xmlns:ns2="098ee221-99dc-4ca5-a0d5-40891a9b10f4" xmlns:ns3="0c4484b8-ffd0-4c23-8ec2-7c77744a9aa4" targetNamespace="http://schemas.microsoft.com/office/2006/metadata/properties" ma:root="true" ma:fieldsID="ae41999fadb6c9120557778ec45c39e4" ns2:_="" ns3:_="">
    <xsd:import namespace="098ee221-99dc-4ca5-a0d5-40891a9b10f4"/>
    <xsd:import namespace="0c4484b8-ffd0-4c23-8ec2-7c77744a9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ee221-99dc-4ca5-a0d5-40891a9b10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4484b8-ffd0-4c23-8ec2-7c77744a9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58DD39-1E2E-43EC-B232-637ED844BD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96E6EA-4DE4-4DFE-B470-EC15CB65D608}">
  <ds:schemaRefs>
    <ds:schemaRef ds:uri="098ee221-99dc-4ca5-a0d5-40891a9b10f4"/>
    <ds:schemaRef ds:uri="0c4484b8-ffd0-4c23-8ec2-7c77744a9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7404D40-D352-4205-BEBB-99523D4CB57B}">
  <ds:schemaRefs>
    <ds:schemaRef ds:uri="098ee221-99dc-4ca5-a0d5-40891a9b10f4"/>
    <ds:schemaRef ds:uri="0c4484b8-ffd0-4c23-8ec2-7c77744a9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DefyGravity-Template</Template>
  <TotalTime>0</TotalTime>
  <Words>650</Words>
  <Application>Microsoft Office PowerPoint</Application>
  <PresentationFormat>Widescreen</PresentationFormat>
  <Paragraphs>66</Paragraphs>
  <Slides>7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 Black</vt:lpstr>
      <vt:lpstr>Arial</vt:lpstr>
      <vt:lpstr>Arial,Sans-Serif</vt:lpstr>
      <vt:lpstr>Calibri</vt:lpstr>
      <vt:lpstr>System Font Regular</vt:lpstr>
      <vt:lpstr>Trade Gothic Next</vt:lpstr>
      <vt:lpstr>U of T Defy Gravity 2021</vt:lpstr>
      <vt:lpstr>Course Evaluations Are Now Open!</vt:lpstr>
      <vt:lpstr>PowerPoint Presentation</vt:lpstr>
      <vt:lpstr>PowerPoint Presentation</vt:lpstr>
      <vt:lpstr>Complete your course evaluations…</vt:lpstr>
      <vt:lpstr>Strategies to Improve Student Engagement</vt:lpstr>
      <vt:lpstr>4-steps to Find Out the Current Response Rate</vt:lpstr>
      <vt:lpstr>The Current Response Rate 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Slide: Inserting New Slides</dc:title>
  <dc:creator>Chelsea Lloyd</dc:creator>
  <cp:lastModifiedBy>Chelsea Lloyd</cp:lastModifiedBy>
  <cp:revision>7</cp:revision>
  <cp:lastPrinted>2021-12-03T21:16:07Z</cp:lastPrinted>
  <dcterms:created xsi:type="dcterms:W3CDTF">2024-04-17T18:41:57Z</dcterms:created>
  <dcterms:modified xsi:type="dcterms:W3CDTF">2024-10-30T18:15:11Z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0x010100AD117EC6B1DBC24CBC6128350B8F6EBE</vt:lpwstr>
  </property>
  <property fmtid="{D5CDD505-2E9C-101B-9397-08002B2CF9AE}" pid="3" name="MediaServiceImageTags">
    <vt:lpwstr/>
  </property>
</Properties>
</file>