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4"/>
    <p:sldMasterId id="2147483648" r:id="rId5"/>
    <p:sldMasterId id="2147483750" r:id="rId6"/>
  </p:sldMasterIdLst>
  <p:notesMasterIdLst>
    <p:notesMasterId r:id="rId12"/>
  </p:notesMasterIdLst>
  <p:sldIdLst>
    <p:sldId id="260" r:id="rId7"/>
    <p:sldId id="258" r:id="rId8"/>
    <p:sldId id="259" r:id="rId9"/>
    <p:sldId id="257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AC"/>
    <a:srgbClr val="F9F6F1"/>
    <a:srgbClr val="1E3765"/>
    <a:srgbClr val="25355A"/>
    <a:srgbClr val="4AC6F9"/>
    <a:srgbClr val="A4E6FF"/>
    <a:srgbClr val="C9EFFF"/>
    <a:srgbClr val="F3F5FA"/>
    <a:srgbClr val="6878D6"/>
    <a:srgbClr val="F9F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15" autoAdjust="0"/>
    <p:restoredTop sz="76638" autoAdjust="0"/>
  </p:normalViewPr>
  <p:slideViewPr>
    <p:cSldViewPr snapToGrid="0">
      <p:cViewPr varScale="1">
        <p:scale>
          <a:sx n="57" d="100"/>
          <a:sy n="57" d="100"/>
        </p:scale>
        <p:origin x="44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25CE3-D4A5-4E96-B47D-8D9262CE03CC}" type="datetimeFigureOut">
              <a:rPr lang="en-CA" smtClean="0"/>
              <a:t>2025-04-01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F76D6-B210-4F52-8732-F9902759F7B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713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F76D6-B210-4F52-8732-F9902759F7B6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4852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F76D6-B210-4F52-8732-F9902759F7B6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782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F76D6-B210-4F52-8732-F9902759F7B6}" type="slidenum">
              <a:rPr lang="en-CA" smtClean="0"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414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70F8-F873-4749-8DE3-34664F24D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4520" y="685800"/>
            <a:ext cx="9857232" cy="256032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cxnSp>
        <p:nvCxnSpPr>
          <p:cNvPr id="7" name="Straight Connector" descr="&quot;&quot;">
            <a:extLst>
              <a:ext uri="{FF2B5EF4-FFF2-40B4-BE49-F238E27FC236}">
                <a16:creationId xmlns:a16="http://schemas.microsoft.com/office/drawing/2014/main" id="{9174E0BC-94A8-4BC0-A3E4-2491C4B1758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3017520" y="2377440"/>
            <a:ext cx="0" cy="22860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EF5B66E0-99B8-40C3-8CA5-DDA08F792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4520" y="3840480"/>
            <a:ext cx="6629400" cy="1828800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5" name="Circle: Hollow" descr="&quot;&quot;">
            <a:extLst>
              <a:ext uri="{FF2B5EF4-FFF2-40B4-BE49-F238E27FC236}">
                <a16:creationId xmlns:a16="http://schemas.microsoft.com/office/drawing/2014/main" id="{00C9C6AC-20EE-45DF-A1C1-59033A6E07FE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763000" y="3429000"/>
            <a:ext cx="6858000" cy="6858000"/>
          </a:xfrm>
          <a:prstGeom prst="donu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316EEDB-2A03-4C03-A914-698540C6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6D59-9410-4943-B335-23143E066E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9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248266B-E02B-4176-A0F8-A6D365653922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325879" y="1371599"/>
            <a:ext cx="1828800" cy="182880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3429000"/>
            <a:ext cx="3566160" cy="2423159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5CDCFF18-7B9D-42D9-BE86-D2EDB84D8FBA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5181600" y="1371600"/>
            <a:ext cx="1828800" cy="182880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2920" y="3428999"/>
            <a:ext cx="3566160" cy="24231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46D5F1A-00B6-418E-9E1D-2F7DB70A57C3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9037321" y="1371597"/>
            <a:ext cx="1828800" cy="182880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843162-9A7D-4104-A638-F75B7D08C4C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68641" y="3428998"/>
            <a:ext cx="3566160" cy="2423161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ircle: Hollow" descr="&quot;&quot;">
            <a:extLst>
              <a:ext uri="{FF2B5EF4-FFF2-40B4-BE49-F238E27FC236}">
                <a16:creationId xmlns:a16="http://schemas.microsoft.com/office/drawing/2014/main" id="{C46C9E37-FD09-4373-B74E-C96AE7B90A56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400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22C8B32A-828A-4344-8335-F5D3F2423136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094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70F8-F873-4749-8DE3-34664F24D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4520" y="685800"/>
            <a:ext cx="9857232" cy="256032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cxnSp>
        <p:nvCxnSpPr>
          <p:cNvPr id="7" name="Straight Connector" descr="&quot;&quot;">
            <a:extLst>
              <a:ext uri="{FF2B5EF4-FFF2-40B4-BE49-F238E27FC236}">
                <a16:creationId xmlns:a16="http://schemas.microsoft.com/office/drawing/2014/main" id="{9174E0BC-94A8-4BC0-A3E4-2491C4B1758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3017520" y="2377440"/>
            <a:ext cx="0" cy="22860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EF5B66E0-99B8-40C3-8CA5-DDA08F792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4520" y="3840480"/>
            <a:ext cx="6629400" cy="1828800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5" name="Circle: Hollow" descr="&quot;&quot;">
            <a:extLst>
              <a:ext uri="{FF2B5EF4-FFF2-40B4-BE49-F238E27FC236}">
                <a16:creationId xmlns:a16="http://schemas.microsoft.com/office/drawing/2014/main" id="{00C9C6AC-20EE-45DF-A1C1-59033A6E07FE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763000" y="3429000"/>
            <a:ext cx="6858000" cy="6858000"/>
          </a:xfrm>
          <a:prstGeom prst="donut">
            <a:avLst/>
          </a:prstGeom>
          <a:gradFill flip="none" rotWithShape="1"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316EEDB-2A03-4C03-A914-698540C6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6D59-9410-4943-B335-23143E066E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378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>
            <a:extLst>
              <a:ext uri="{FF2B5EF4-FFF2-40B4-BE49-F238E27FC236}">
                <a16:creationId xmlns:a16="http://schemas.microsoft.com/office/drawing/2014/main" id="{85861452-3004-46C5-8A7F-0D60B242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10817352" cy="2743200"/>
          </a:xfrm>
          <a:ln w="12700">
            <a:noFill/>
          </a:ln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2FDAD418-2147-4F0B-B42D-5E6AFDBDB8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3749040"/>
            <a:ext cx="10817352" cy="1828800"/>
          </a:xfrm>
          <a:noFill/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C2C79A44-6AC1-4E6E-8C73-3C7CD614307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 flip="none" rotWithShape="1"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3603BB6-564D-4F74-BF55-59362DF3D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687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>
            <a:extLst>
              <a:ext uri="{FF2B5EF4-FFF2-40B4-BE49-F238E27FC236}">
                <a16:creationId xmlns:a16="http://schemas.microsoft.com/office/drawing/2014/main" id="{85861452-3004-46C5-8A7F-0D60B242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685800"/>
            <a:ext cx="7799832" cy="2743200"/>
          </a:xfrm>
          <a:ln w="12700">
            <a:noFill/>
          </a:ln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96A88-C1F6-4D8C-A28E-CC3E3D6954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59952" y="685800"/>
            <a:ext cx="2743200" cy="274320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/>
          </a:p>
        </p:txBody>
      </p:sp>
      <p:sp>
        <p:nvSpPr>
          <p:cNvPr id="64" name="Subtitle 3">
            <a:extLst>
              <a:ext uri="{FF2B5EF4-FFF2-40B4-BE49-F238E27FC236}">
                <a16:creationId xmlns:a16="http://schemas.microsoft.com/office/drawing/2014/main" id="{2FDAD418-2147-4F0B-B42D-5E6AFDBDB8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3749040"/>
            <a:ext cx="10817352" cy="1828800"/>
          </a:xfrm>
          <a:noFill/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C2C79A44-6AC1-4E6E-8C73-3C7CD614307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3603BB6-564D-4F74-BF55-59362DF3D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8938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673C-CD15-450D-9EB4-EAFFB355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D765-38AD-4267-8D62-E4A0925E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71599"/>
            <a:ext cx="11274551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6AD27026-48E5-4051-9950-3500EA1754A2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AF79B42-AD83-4B06-BE0B-5971A894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595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673C-CD15-450D-9EB4-EAFFB355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198"/>
            <a:ext cx="3566160" cy="5394960"/>
          </a:xfrm>
        </p:spPr>
        <p:txBody>
          <a:bodyPr lIns="0" anchor="ctr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D765-38AD-4267-8D62-E4A0925E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110" y="457199"/>
            <a:ext cx="7406640" cy="5394960"/>
          </a:xfrm>
        </p:spPr>
        <p:txBody>
          <a:bodyPr lIns="0" anchor="ctr" anchorCtr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AE74B84A-7857-443E-89A1-BE00BF0DC788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AF79B42-AD83-4B06-BE0B-5971A894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5824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7406640" cy="640080"/>
          </a:xfrm>
        </p:spPr>
        <p:txBody>
          <a:bodyPr l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037FE79-3BEE-47D6-A55E-ADB04BD066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7406640" cy="44805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A5A8F1DE-7177-4F51-9A99-751FBCE7F5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7784" y="0"/>
            <a:ext cx="4014216" cy="6858000"/>
          </a:xfrm>
          <a:custGeom>
            <a:avLst/>
            <a:gdLst>
              <a:gd name="connsiteX0" fmla="*/ 1205001 w 5946648"/>
              <a:gd name="connsiteY0" fmla="*/ 0 h 6858000"/>
              <a:gd name="connsiteX1" fmla="*/ 5946648 w 5946648"/>
              <a:gd name="connsiteY1" fmla="*/ 0 h 6858000"/>
              <a:gd name="connsiteX2" fmla="*/ 5946648 w 5946648"/>
              <a:gd name="connsiteY2" fmla="*/ 6858000 h 6858000"/>
              <a:gd name="connsiteX3" fmla="*/ 1205001 w 5946648"/>
              <a:gd name="connsiteY3" fmla="*/ 6858000 h 6858000"/>
              <a:gd name="connsiteX4" fmla="*/ 1089954 w 5946648"/>
              <a:gd name="connsiteY4" fmla="*/ 6711601 h 6858000"/>
              <a:gd name="connsiteX5" fmla="*/ 0 w 5946648"/>
              <a:gd name="connsiteY5" fmla="*/ 3429000 h 6858000"/>
              <a:gd name="connsiteX6" fmla="*/ 1089954 w 5946648"/>
              <a:gd name="connsiteY6" fmla="*/ 1464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6648" h="6858000">
                <a:moveTo>
                  <a:pt x="1205001" y="0"/>
                </a:moveTo>
                <a:lnTo>
                  <a:pt x="5946648" y="0"/>
                </a:lnTo>
                <a:lnTo>
                  <a:pt x="5946648" y="6858000"/>
                </a:lnTo>
                <a:lnTo>
                  <a:pt x="1205001" y="6858000"/>
                </a:lnTo>
                <a:lnTo>
                  <a:pt x="1089954" y="6711601"/>
                </a:lnTo>
                <a:cubicBezTo>
                  <a:pt x="405393" y="5796235"/>
                  <a:pt x="0" y="4659960"/>
                  <a:pt x="0" y="3429000"/>
                </a:cubicBezTo>
                <a:cubicBezTo>
                  <a:pt x="0" y="2198040"/>
                  <a:pt x="405393" y="1061765"/>
                  <a:pt x="1089954" y="14640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CA"/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9605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550" cy="640080"/>
          </a:xfrm>
        </p:spPr>
        <p:txBody>
          <a:bodyPr l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037FE79-3BEE-47D6-A55E-ADB04BD066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198" y="1371600"/>
            <a:ext cx="6492240" cy="44805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1B5E204-5B26-46F1-9517-B78EDE7F28FD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7251190" y="1371600"/>
            <a:ext cx="4480560" cy="448056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9E908F32-2005-455C-9B21-4AD3EC1FC754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8450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71599"/>
            <a:ext cx="5486400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3" y="1371600"/>
            <a:ext cx="5486400" cy="448056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Circle: Hollow" descr="&quot;&quot;">
            <a:extLst>
              <a:ext uri="{FF2B5EF4-FFF2-40B4-BE49-F238E27FC236}">
                <a16:creationId xmlns:a16="http://schemas.microsoft.com/office/drawing/2014/main" id="{A7D77631-172E-4F28-8215-D4A4AE27ABB1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898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>
            <a:extLst>
              <a:ext uri="{FF2B5EF4-FFF2-40B4-BE49-F238E27FC236}">
                <a16:creationId xmlns:a16="http://schemas.microsoft.com/office/drawing/2014/main" id="{85861452-3004-46C5-8A7F-0D60B242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10817352" cy="2743200"/>
          </a:xfrm>
          <a:ln w="12700">
            <a:noFill/>
          </a:ln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2FDAD418-2147-4F0B-B42D-5E6AFDBDB8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3749040"/>
            <a:ext cx="10817352" cy="1828800"/>
          </a:xfrm>
          <a:noFill/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C2C79A44-6AC1-4E6E-8C73-3C7CD614307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3603BB6-564D-4F74-BF55-59362DF3D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9898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71599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2920" y="1371599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2843162-9A7D-4104-A638-F75B7D08C4C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68641" y="1371600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ircle: Hollow" descr="&quot;&quot;">
            <a:extLst>
              <a:ext uri="{FF2B5EF4-FFF2-40B4-BE49-F238E27FC236}">
                <a16:creationId xmlns:a16="http://schemas.microsoft.com/office/drawing/2014/main" id="{ABDAE388-F328-4F38-85C7-E172F82AE06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93519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248266B-E02B-4176-A0F8-A6D365653922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325879" y="1371599"/>
            <a:ext cx="1828800" cy="182880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3429000"/>
            <a:ext cx="3566160" cy="2423159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5CDCFF18-7B9D-42D9-BE86-D2EDB84D8FBA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5181600" y="1371600"/>
            <a:ext cx="1828800" cy="182880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2920" y="3428999"/>
            <a:ext cx="3566160" cy="24231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46D5F1A-00B6-418E-9E1D-2F7DB70A57C3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9037321" y="1371597"/>
            <a:ext cx="1828800" cy="182880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843162-9A7D-4104-A638-F75B7D08C4C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68641" y="3428998"/>
            <a:ext cx="3566160" cy="2423161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ircle: Hollow" descr="&quot;&quot;">
            <a:extLst>
              <a:ext uri="{FF2B5EF4-FFF2-40B4-BE49-F238E27FC236}">
                <a16:creationId xmlns:a16="http://schemas.microsoft.com/office/drawing/2014/main" id="{C46C9E37-FD09-4373-B74E-C96AE7B90A56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3928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22C8B32A-828A-4344-8335-F5D3F2423136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gradFill>
            <a:gsLst>
              <a:gs pos="25000">
                <a:schemeClr val="accent2"/>
              </a:gs>
              <a:gs pos="50000">
                <a:schemeClr val="accent6"/>
              </a:gs>
              <a:gs pos="75000">
                <a:schemeClr val="accent1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87993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070F8-F873-4749-8DE3-34664F24D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4520" y="685800"/>
            <a:ext cx="9857232" cy="256032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cxnSp>
        <p:nvCxnSpPr>
          <p:cNvPr id="7" name="Straight Connector" descr="&quot;&quot;">
            <a:extLst>
              <a:ext uri="{FF2B5EF4-FFF2-40B4-BE49-F238E27FC236}">
                <a16:creationId xmlns:a16="http://schemas.microsoft.com/office/drawing/2014/main" id="{9174E0BC-94A8-4BC0-A3E4-2491C4B1758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3017520" y="2377440"/>
            <a:ext cx="0" cy="22860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EF5B66E0-99B8-40C3-8CA5-DDA08F792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4520" y="3840480"/>
            <a:ext cx="6629400" cy="1828800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5" name="Circle: Hollow" descr="&quot;&quot;">
            <a:extLst>
              <a:ext uri="{FF2B5EF4-FFF2-40B4-BE49-F238E27FC236}">
                <a16:creationId xmlns:a16="http://schemas.microsoft.com/office/drawing/2014/main" id="{00C9C6AC-20EE-45DF-A1C1-59033A6E07FE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763000" y="3429000"/>
            <a:ext cx="6858000" cy="6858000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316EEDB-2A03-4C03-A914-698540C6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96D59-9410-4943-B335-23143E066E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5988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>
            <a:extLst>
              <a:ext uri="{FF2B5EF4-FFF2-40B4-BE49-F238E27FC236}">
                <a16:creationId xmlns:a16="http://schemas.microsoft.com/office/drawing/2014/main" id="{85861452-3004-46C5-8A7F-0D60B242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10817352" cy="2743200"/>
          </a:xfrm>
          <a:ln w="12700">
            <a:noFill/>
          </a:ln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2FDAD418-2147-4F0B-B42D-5E6AFDBDB8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3749040"/>
            <a:ext cx="10817352" cy="1828800"/>
          </a:xfrm>
          <a:noFill/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C2C79A44-6AC1-4E6E-8C73-3C7CD614307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3603BB6-564D-4F74-BF55-59362DF3D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34246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>
            <a:extLst>
              <a:ext uri="{FF2B5EF4-FFF2-40B4-BE49-F238E27FC236}">
                <a16:creationId xmlns:a16="http://schemas.microsoft.com/office/drawing/2014/main" id="{85861452-3004-46C5-8A7F-0D60B242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685800"/>
            <a:ext cx="7799832" cy="2743200"/>
          </a:xfrm>
          <a:ln w="12700">
            <a:noFill/>
          </a:ln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96A88-C1F6-4D8C-A28E-CC3E3D6954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59952" y="685800"/>
            <a:ext cx="2743200" cy="2743200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64" name="Subtitle 3">
            <a:extLst>
              <a:ext uri="{FF2B5EF4-FFF2-40B4-BE49-F238E27FC236}">
                <a16:creationId xmlns:a16="http://schemas.microsoft.com/office/drawing/2014/main" id="{2FDAD418-2147-4F0B-B42D-5E6AFDBDB8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3749040"/>
            <a:ext cx="10817352" cy="1828800"/>
          </a:xfrm>
          <a:noFill/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C2C79A44-6AC1-4E6E-8C73-3C7CD614307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3603BB6-564D-4F74-BF55-59362DF3D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54470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673C-CD15-450D-9EB4-EAFFB355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anchor="b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D765-38AD-4267-8D62-E4A0925E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71599"/>
            <a:ext cx="11274551" cy="4480560"/>
          </a:xfrm>
        </p:spPr>
        <p:txBody>
          <a:bodyPr lIns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6AD27026-48E5-4051-9950-3500EA1754A2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AF79B42-AD83-4B06-BE0B-5971A894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8474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673C-CD15-450D-9EB4-EAFFB355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198"/>
            <a:ext cx="3566160" cy="5394960"/>
          </a:xfrm>
        </p:spPr>
        <p:txBody>
          <a:bodyPr lIns="0" anchor="ctr" anchorCtr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D765-38AD-4267-8D62-E4A0925E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110" y="457199"/>
            <a:ext cx="7406640" cy="5394960"/>
          </a:xfrm>
        </p:spPr>
        <p:txBody>
          <a:bodyPr lIns="0" anchor="ctr" anchorCtr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AE74B84A-7857-443E-89A1-BE00BF0DC788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AF79B42-AD83-4B06-BE0B-5971A894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14913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7406640" cy="640080"/>
          </a:xfrm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037FE79-3BEE-47D6-A55E-ADB04BD066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7406640" cy="44805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A5A8F1DE-7177-4F51-9A99-751FBCE7F5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7784" y="0"/>
            <a:ext cx="4014216" cy="6858000"/>
          </a:xfrm>
          <a:custGeom>
            <a:avLst/>
            <a:gdLst>
              <a:gd name="connsiteX0" fmla="*/ 1205001 w 5946648"/>
              <a:gd name="connsiteY0" fmla="*/ 0 h 6858000"/>
              <a:gd name="connsiteX1" fmla="*/ 5946648 w 5946648"/>
              <a:gd name="connsiteY1" fmla="*/ 0 h 6858000"/>
              <a:gd name="connsiteX2" fmla="*/ 5946648 w 5946648"/>
              <a:gd name="connsiteY2" fmla="*/ 6858000 h 6858000"/>
              <a:gd name="connsiteX3" fmla="*/ 1205001 w 5946648"/>
              <a:gd name="connsiteY3" fmla="*/ 6858000 h 6858000"/>
              <a:gd name="connsiteX4" fmla="*/ 1089954 w 5946648"/>
              <a:gd name="connsiteY4" fmla="*/ 6711601 h 6858000"/>
              <a:gd name="connsiteX5" fmla="*/ 0 w 5946648"/>
              <a:gd name="connsiteY5" fmla="*/ 3429000 h 6858000"/>
              <a:gd name="connsiteX6" fmla="*/ 1089954 w 5946648"/>
              <a:gd name="connsiteY6" fmla="*/ 1464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6648" h="6858000">
                <a:moveTo>
                  <a:pt x="1205001" y="0"/>
                </a:moveTo>
                <a:lnTo>
                  <a:pt x="5946648" y="0"/>
                </a:lnTo>
                <a:lnTo>
                  <a:pt x="5946648" y="6858000"/>
                </a:lnTo>
                <a:lnTo>
                  <a:pt x="1205001" y="6858000"/>
                </a:lnTo>
                <a:lnTo>
                  <a:pt x="1089954" y="6711601"/>
                </a:lnTo>
                <a:cubicBezTo>
                  <a:pt x="405393" y="5796235"/>
                  <a:pt x="0" y="4659960"/>
                  <a:pt x="0" y="3429000"/>
                </a:cubicBezTo>
                <a:cubicBezTo>
                  <a:pt x="0" y="2198040"/>
                  <a:pt x="405393" y="1061765"/>
                  <a:pt x="1089954" y="14640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CA"/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32047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550" cy="640080"/>
          </a:xfrm>
        </p:spPr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037FE79-3BEE-47D6-A55E-ADB04BD066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198" y="1371600"/>
            <a:ext cx="6492240" cy="44805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1B5E204-5B26-46F1-9517-B78EDE7F28FD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7251190" y="1371600"/>
            <a:ext cx="4480560" cy="4480560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/>
          <a:lstStyle/>
          <a:p>
            <a:endParaRPr lang="en-CA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9E908F32-2005-455C-9B21-4AD3EC1FC754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429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1">
            <a:extLst>
              <a:ext uri="{FF2B5EF4-FFF2-40B4-BE49-F238E27FC236}">
                <a16:creationId xmlns:a16="http://schemas.microsoft.com/office/drawing/2014/main" id="{85861452-3004-46C5-8A7F-0D60B242E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685800"/>
            <a:ext cx="7799832" cy="2743200"/>
          </a:xfrm>
          <a:ln w="12700">
            <a:noFill/>
          </a:ln>
        </p:spPr>
        <p:txBody>
          <a:bodyPr lIns="0" tIns="0" rIns="0" bIns="0" anchor="b" anchorCtr="0"/>
          <a:lstStyle>
            <a:lvl1pPr algn="l">
              <a:lnSpc>
                <a:spcPct val="100000"/>
              </a:lnSpc>
              <a:spcBef>
                <a:spcPts val="600"/>
              </a:spcBef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596A88-C1F6-4D8C-A28E-CC3E3D6954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59952" y="685800"/>
            <a:ext cx="2743200" cy="274320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/>
          </a:p>
        </p:txBody>
      </p:sp>
      <p:sp>
        <p:nvSpPr>
          <p:cNvPr id="64" name="Subtitle 3">
            <a:extLst>
              <a:ext uri="{FF2B5EF4-FFF2-40B4-BE49-F238E27FC236}">
                <a16:creationId xmlns:a16="http://schemas.microsoft.com/office/drawing/2014/main" id="{2FDAD418-2147-4F0B-B42D-5E6AFDBDB8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5800" y="3749040"/>
            <a:ext cx="10817352" cy="1828800"/>
          </a:xfrm>
          <a:noFill/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C2C79A44-6AC1-4E6E-8C73-3C7CD614307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73603BB6-564D-4F74-BF55-59362DF3D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1113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71599"/>
            <a:ext cx="5486400" cy="4480560"/>
          </a:xfrm>
        </p:spPr>
        <p:txBody>
          <a:bodyPr lIns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3" y="1371600"/>
            <a:ext cx="5486400" cy="448056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Circle: Hollow" descr="&quot;&quot;">
            <a:extLst>
              <a:ext uri="{FF2B5EF4-FFF2-40B4-BE49-F238E27FC236}">
                <a16:creationId xmlns:a16="http://schemas.microsoft.com/office/drawing/2014/main" id="{A7D77631-172E-4F28-8215-D4A4AE27ABB1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908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71599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2920" y="1371599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2843162-9A7D-4104-A638-F75B7D08C4C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68641" y="1371600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ircle: Hollow" descr="&quot;&quot;">
            <a:extLst>
              <a:ext uri="{FF2B5EF4-FFF2-40B4-BE49-F238E27FC236}">
                <a16:creationId xmlns:a16="http://schemas.microsoft.com/office/drawing/2014/main" id="{ABDAE388-F328-4F38-85C7-E172F82AE06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0786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8248266B-E02B-4176-A0F8-A6D365653922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325879" y="1371599"/>
            <a:ext cx="1828800" cy="1828800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3429000"/>
            <a:ext cx="3566160" cy="2423159"/>
          </a:xfrm>
        </p:spPr>
        <p:txBody>
          <a:bodyPr lIns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5CDCFF18-7B9D-42D9-BE86-D2EDB84D8FBA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5181600" y="1371600"/>
            <a:ext cx="1828800" cy="1828800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2920" y="3428999"/>
            <a:ext cx="3566160" cy="2423160"/>
          </a:xfrm>
        </p:spPr>
        <p:txBody>
          <a:bodyPr lIns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F46D5F1A-00B6-418E-9E1D-2F7DB70A57C3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9037321" y="1371597"/>
            <a:ext cx="1828800" cy="1828800"/>
          </a:xfrm>
          <a:prstGeom prst="ellipse">
            <a:avLst/>
          </a:prstGeom>
          <a:ln w="38100">
            <a:solidFill>
              <a:schemeClr val="bg1"/>
            </a:solidFill>
          </a:ln>
        </p:spPr>
        <p:txBody>
          <a:bodyPr/>
          <a:lstStyle/>
          <a:p>
            <a:endParaRPr lang="en-CA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843162-9A7D-4104-A638-F75B7D08C4C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68641" y="3428998"/>
            <a:ext cx="3566160" cy="2423161"/>
          </a:xfrm>
        </p:spPr>
        <p:txBody>
          <a:bodyPr lIns="0"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ircle: Hollow" descr="&quot;&quot;">
            <a:extLst>
              <a:ext uri="{FF2B5EF4-FFF2-40B4-BE49-F238E27FC236}">
                <a16:creationId xmlns:a16="http://schemas.microsoft.com/office/drawing/2014/main" id="{C46C9E37-FD09-4373-B74E-C96AE7B90A56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33864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6" name="Circle: Hollow" descr="&quot;&quot;">
            <a:extLst>
              <a:ext uri="{FF2B5EF4-FFF2-40B4-BE49-F238E27FC236}">
                <a16:creationId xmlns:a16="http://schemas.microsoft.com/office/drawing/2014/main" id="{22C8B32A-828A-4344-8335-F5D3F2423136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27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673C-CD15-450D-9EB4-EAFFB355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D765-38AD-4267-8D62-E4A0925E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71599"/>
            <a:ext cx="11274551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6AD27026-48E5-4051-9950-3500EA1754A2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AF79B42-AD83-4B06-BE0B-5971A894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5731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d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3673C-CD15-450D-9EB4-EAFFB355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198"/>
            <a:ext cx="3566160" cy="5394960"/>
          </a:xfrm>
        </p:spPr>
        <p:txBody>
          <a:bodyPr lIns="0" anchor="ctr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FD765-38AD-4267-8D62-E4A0925E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110" y="457199"/>
            <a:ext cx="7406640" cy="5394960"/>
          </a:xfrm>
        </p:spPr>
        <p:txBody>
          <a:bodyPr lIns="0" anchor="ctr" anchorCtr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AE74B84A-7857-443E-89A1-BE00BF0DC788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AF79B42-AD83-4B06-BE0B-5971A894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877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7406640" cy="640080"/>
          </a:xfrm>
        </p:spPr>
        <p:txBody>
          <a:bodyPr l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037FE79-3BEE-47D6-A55E-ADB04BD066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200" y="1371600"/>
            <a:ext cx="7406640" cy="44805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A5A8F1DE-7177-4F51-9A99-751FBCE7F5A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77784" y="0"/>
            <a:ext cx="4014216" cy="6858000"/>
          </a:xfrm>
          <a:custGeom>
            <a:avLst/>
            <a:gdLst>
              <a:gd name="connsiteX0" fmla="*/ 1205001 w 5946648"/>
              <a:gd name="connsiteY0" fmla="*/ 0 h 6858000"/>
              <a:gd name="connsiteX1" fmla="*/ 5946648 w 5946648"/>
              <a:gd name="connsiteY1" fmla="*/ 0 h 6858000"/>
              <a:gd name="connsiteX2" fmla="*/ 5946648 w 5946648"/>
              <a:gd name="connsiteY2" fmla="*/ 6858000 h 6858000"/>
              <a:gd name="connsiteX3" fmla="*/ 1205001 w 5946648"/>
              <a:gd name="connsiteY3" fmla="*/ 6858000 h 6858000"/>
              <a:gd name="connsiteX4" fmla="*/ 1089954 w 5946648"/>
              <a:gd name="connsiteY4" fmla="*/ 6711601 h 6858000"/>
              <a:gd name="connsiteX5" fmla="*/ 0 w 5946648"/>
              <a:gd name="connsiteY5" fmla="*/ 3429000 h 6858000"/>
              <a:gd name="connsiteX6" fmla="*/ 1089954 w 5946648"/>
              <a:gd name="connsiteY6" fmla="*/ 1464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46648" h="6858000">
                <a:moveTo>
                  <a:pt x="1205001" y="0"/>
                </a:moveTo>
                <a:lnTo>
                  <a:pt x="5946648" y="0"/>
                </a:lnTo>
                <a:lnTo>
                  <a:pt x="5946648" y="6858000"/>
                </a:lnTo>
                <a:lnTo>
                  <a:pt x="1205001" y="6858000"/>
                </a:lnTo>
                <a:lnTo>
                  <a:pt x="1089954" y="6711601"/>
                </a:lnTo>
                <a:cubicBezTo>
                  <a:pt x="405393" y="5796235"/>
                  <a:pt x="0" y="4659960"/>
                  <a:pt x="0" y="3429000"/>
                </a:cubicBezTo>
                <a:cubicBezTo>
                  <a:pt x="0" y="2198040"/>
                  <a:pt x="405393" y="1061765"/>
                  <a:pt x="1089954" y="14640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CA"/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903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FB46B-0A19-4C02-A3C8-9568B498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550" cy="640080"/>
          </a:xfrm>
        </p:spPr>
        <p:txBody>
          <a:bodyPr l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E037FE79-3BEE-47D6-A55E-ADB04BD066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198" y="1371600"/>
            <a:ext cx="6492240" cy="44805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1B5E204-5B26-46F1-9517-B78EDE7F28FD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7251190" y="1371600"/>
            <a:ext cx="4480560" cy="4480560"/>
          </a:xfrm>
          <a:prstGeom prst="ellipse">
            <a:avLst/>
          </a:prstGeom>
          <a:ln w="38100">
            <a:solidFill>
              <a:schemeClr val="tx2"/>
            </a:solidFill>
          </a:ln>
        </p:spPr>
        <p:txBody>
          <a:bodyPr/>
          <a:lstStyle/>
          <a:p>
            <a:endParaRPr lang="en-CA"/>
          </a:p>
        </p:txBody>
      </p:sp>
      <p:sp>
        <p:nvSpPr>
          <p:cNvPr id="7" name="Circle: Hollow" descr="&quot;&quot;">
            <a:extLst>
              <a:ext uri="{FF2B5EF4-FFF2-40B4-BE49-F238E27FC236}">
                <a16:creationId xmlns:a16="http://schemas.microsoft.com/office/drawing/2014/main" id="{9E908F32-2005-455C-9B21-4AD3EC1FC754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6AA4825-7743-4907-A791-A481F6FD49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645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71599"/>
            <a:ext cx="5486400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3" y="1371600"/>
            <a:ext cx="5486400" cy="448056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8" name="Circle: Hollow" descr="&quot;&quot;">
            <a:extLst>
              <a:ext uri="{FF2B5EF4-FFF2-40B4-BE49-F238E27FC236}">
                <a16:creationId xmlns:a16="http://schemas.microsoft.com/office/drawing/2014/main" id="{A7D77631-172E-4F28-8215-D4A4AE27ABB1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823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93FC-A975-42F0-A9C4-36C8BD1A7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75BDA-ADF9-419F-8668-149FE7178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371599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2997F-1270-4692-A363-13DC6ACC9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2920" y="1371599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22843162-9A7D-4104-A638-F75B7D08C4C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68641" y="1371600"/>
            <a:ext cx="3566160" cy="4480560"/>
          </a:xfrm>
        </p:spPr>
        <p:txBody>
          <a:bodyPr lIns="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Circle: Hollow" descr="&quot;&quot;">
            <a:extLst>
              <a:ext uri="{FF2B5EF4-FFF2-40B4-BE49-F238E27FC236}">
                <a16:creationId xmlns:a16="http://schemas.microsoft.com/office/drawing/2014/main" id="{ABDAE388-F328-4F38-85C7-E172F82AE06F}"/>
              </a:ext>
            </a:extLst>
          </p:cNvPr>
          <p:cNvSpPr/>
          <p:nvPr userDrawn="1"/>
        </p:nvSpPr>
        <p:spPr>
          <a:xfrm>
            <a:off x="11049000" y="5715000"/>
            <a:ext cx="2286000" cy="2286000"/>
          </a:xfrm>
          <a:prstGeom prst="donut">
            <a:avLst>
              <a:gd name="adj" fmla="val 30213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56DA38-1ACD-44D6-B9AD-9936ABAC7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279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" descr="&quot;&quot;">
            <a:extLst>
              <a:ext uri="{FF2B5EF4-FFF2-40B4-BE49-F238E27FC236}">
                <a16:creationId xmlns:a16="http://schemas.microsoft.com/office/drawing/2014/main" id="{C47440C6-9F2F-4948-889A-E3E682D2F4CD}"/>
              </a:ext>
            </a:extLst>
          </p:cNvPr>
          <p:cNvSpPr/>
          <p:nvPr userDrawn="1"/>
        </p:nvSpPr>
        <p:spPr>
          <a:xfrm>
            <a:off x="-457200" y="-457200"/>
            <a:ext cx="914400" cy="9144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58484-8E75-4B63-83FE-FAE846BD5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552" cy="64008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07B8B-769D-4F3A-8442-2A69D470D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371600"/>
            <a:ext cx="11274551" cy="4480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10" name="Picture 3" descr="University of Toronto, Centre for Teaching Support &amp; Innovation">
            <a:extLst>
              <a:ext uri="{FF2B5EF4-FFF2-40B4-BE49-F238E27FC236}">
                <a16:creationId xmlns:a16="http://schemas.microsoft.com/office/drawing/2014/main" id="{61B7E0D5-3A07-44D2-83D6-F747E2CD096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0760"/>
            <a:ext cx="3154861" cy="45720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D5FEED7-3D11-4E0E-A536-3D55082A6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282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44" r:id="rId2"/>
    <p:sldLayoutId id="2147483763" r:id="rId3"/>
    <p:sldLayoutId id="2147483745" r:id="rId4"/>
    <p:sldLayoutId id="2147483759" r:id="rId5"/>
    <p:sldLayoutId id="2147483746" r:id="rId6"/>
    <p:sldLayoutId id="2147483765" r:id="rId7"/>
    <p:sldLayoutId id="2147483747" r:id="rId8"/>
    <p:sldLayoutId id="2147483748" r:id="rId9"/>
    <p:sldLayoutId id="2147483764" r:id="rId10"/>
    <p:sldLayoutId id="214748374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" descr="&quot;&quot;">
            <a:extLst>
              <a:ext uri="{FF2B5EF4-FFF2-40B4-BE49-F238E27FC236}">
                <a16:creationId xmlns:a16="http://schemas.microsoft.com/office/drawing/2014/main" id="{498D1A22-C0F5-4CB4-B372-4B7CE3928AFF}"/>
              </a:ext>
            </a:extLst>
          </p:cNvPr>
          <p:cNvSpPr/>
          <p:nvPr userDrawn="1"/>
        </p:nvSpPr>
        <p:spPr>
          <a:xfrm>
            <a:off x="-457200" y="-457200"/>
            <a:ext cx="914400" cy="9144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58484-8E75-4B63-83FE-FAE846BD5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552" cy="64008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07B8B-769D-4F3A-8442-2A69D470D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371600"/>
            <a:ext cx="11274551" cy="4480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9" name="Picture 3" descr="University of Toronto, Centre for Teaching Support &amp; Innovation">
            <a:extLst>
              <a:ext uri="{FF2B5EF4-FFF2-40B4-BE49-F238E27FC236}">
                <a16:creationId xmlns:a16="http://schemas.microsoft.com/office/drawing/2014/main" id="{9C50BF85-7A98-4845-93D2-14C2FA50F94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80760"/>
            <a:ext cx="3154861" cy="45720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D5FEED7-3D11-4E0E-A536-3D55082A6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tx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363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" descr="&quot;&quot;">
            <a:extLst>
              <a:ext uri="{FF2B5EF4-FFF2-40B4-BE49-F238E27FC236}">
                <a16:creationId xmlns:a16="http://schemas.microsoft.com/office/drawing/2014/main" id="{656B2B12-652F-4BB1-8C06-24BB343C6CCD}"/>
              </a:ext>
            </a:extLst>
          </p:cNvPr>
          <p:cNvSpPr/>
          <p:nvPr userDrawn="1"/>
        </p:nvSpPr>
        <p:spPr>
          <a:xfrm>
            <a:off x="-457200" y="-457200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58484-8E75-4B63-83FE-FAE846BD5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11274552" cy="64008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07B8B-769D-4F3A-8442-2A69D470D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371600"/>
            <a:ext cx="11274551" cy="44805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7" name="Picture 3" descr="University of Toronto, Centre for Teaching Support &amp; Innovation">
            <a:extLst>
              <a:ext uri="{FF2B5EF4-FFF2-40B4-BE49-F238E27FC236}">
                <a16:creationId xmlns:a16="http://schemas.microsoft.com/office/drawing/2014/main" id="{E90C9304-2E31-4D43-A742-7726F3A53C6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080760"/>
            <a:ext cx="3116698" cy="457200"/>
          </a:xfrm>
          <a:prstGeom prst="rect">
            <a:avLst/>
          </a:prstGeom>
        </p:spPr>
      </p:pic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D5FEED7-3D11-4E0E-A536-3D55082A6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7350" y="6080760"/>
            <a:ext cx="914400" cy="457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F7EF4615-944C-4495-A598-F3C83E6C450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15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5.png"/><Relationship Id="rId5" Type="http://schemas.openxmlformats.org/officeDocument/2006/relationships/hyperlink" Target="https://www.viceprovostuhttps/www.viceprovostundergrad.utoronto.ca/16072-2/teaching-initiatives/generative-artificial-intelligence/" TargetMode="External"/><Relationship Id="rId10" Type="http://schemas.openxmlformats.org/officeDocument/2006/relationships/hyperlink" Target="https://teaching.utoronto.ca/teaching-uoft-genai/" TargetMode="External"/><Relationship Id="rId4" Type="http://schemas.openxmlformats.org/officeDocument/2006/relationships/image" Target="../media/image4.sv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eaching.utoronto.ca/tool-guides/microsoft-copilot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1.png"/><Relationship Id="rId11" Type="http://schemas.openxmlformats.org/officeDocument/2006/relationships/hyperlink" Target="https://teaching.utoronto.ca/teaching-uoft-genai/genai-programming/" TargetMode="External"/><Relationship Id="rId5" Type="http://schemas.openxmlformats.org/officeDocument/2006/relationships/hyperlink" Target="https://tatp.utoronto.ca/resources/teaching-with-genai-considerations-for-teaching-assistants/" TargetMode="External"/><Relationship Id="rId10" Type="http://schemas.openxmlformats.org/officeDocument/2006/relationships/image" Target="../media/image14.svg"/><Relationship Id="rId4" Type="http://schemas.openxmlformats.org/officeDocument/2006/relationships/image" Target="../media/image10.sv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i.utoronto.ca/faculty/" TargetMode="Externa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creativecommons.org/licenses/by-nc-sa/4.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D3C2-406A-A87E-3C0D-5801319B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91" y="859685"/>
            <a:ext cx="11274552" cy="640080"/>
          </a:xfrm>
        </p:spPr>
        <p:txBody>
          <a:bodyPr>
            <a:normAutofit fontScale="90000"/>
          </a:bodyPr>
          <a:lstStyle/>
          <a:p>
            <a:r>
              <a:rPr lang="en-US" dirty="0"/>
              <a:t>NAVIGATING GENERATIVE AI</a:t>
            </a:r>
            <a:br>
              <a:rPr lang="en-US" dirty="0"/>
            </a:br>
            <a:r>
              <a:rPr lang="en-US" sz="3600" b="0" dirty="0"/>
              <a:t>Six Suggestions for Every Instructor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B33A-68CA-447C-B273-6623BFD6F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724" y="1765091"/>
            <a:ext cx="11274551" cy="3785017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/>
          <a:p>
            <a:pPr marL="324000" indent="0" fontAlgn="ctr">
              <a:buNone/>
              <a:tabLst>
                <a:tab pos="108000" algn="l"/>
              </a:tabLst>
            </a:pPr>
            <a:endParaRPr lang="en-US" i="1" dirty="0"/>
          </a:p>
          <a:p>
            <a:pPr marL="324000" indent="0" fontAlgn="ctr">
              <a:buNone/>
              <a:tabLst>
                <a:tab pos="108000" algn="l"/>
              </a:tabLst>
            </a:pPr>
            <a:r>
              <a:rPr lang="en-US" sz="2800" i="1" dirty="0"/>
              <a:t>The following suggestions have been prepared by the Centre for Teaching Support &amp; Innovation based on engagement with U of T instructors and current recommended practice.  </a:t>
            </a:r>
          </a:p>
          <a:p>
            <a:pPr marL="324000" indent="0" fontAlgn="ctr">
              <a:buNone/>
              <a:tabLst>
                <a:tab pos="108000" algn="l"/>
              </a:tabLst>
            </a:pPr>
            <a:endParaRPr lang="en-US" sz="2800" i="1" dirty="0"/>
          </a:p>
          <a:p>
            <a:pPr marL="324000" indent="0" fontAlgn="ctr">
              <a:buNone/>
              <a:tabLst>
                <a:tab pos="108000" algn="l"/>
              </a:tabLst>
            </a:pPr>
            <a:r>
              <a:rPr lang="en-US" sz="2800" i="1" dirty="0"/>
              <a:t>As you consider the impacts of generative AI on your teaching, you may wish to respond by:</a:t>
            </a:r>
            <a:endParaRPr lang="en-US" sz="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99B21-045C-97F8-2177-BA49B016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4615-944C-4495-A598-F3C83E6C4501}" type="slidenum">
              <a:rPr lang="en-CA" smtClean="0"/>
              <a:pPr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235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5E3A-904F-1354-E691-DDA881CBA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111" y="-640080"/>
            <a:ext cx="11274552" cy="640080"/>
          </a:xfrm>
        </p:spPr>
        <p:txBody>
          <a:bodyPr>
            <a:normAutofit fontScale="90000"/>
          </a:bodyPr>
          <a:lstStyle/>
          <a:p>
            <a:r>
              <a:rPr lang="en-US" dirty="0"/>
              <a:t>NAVIGATING GENERATIVE AI</a:t>
            </a:r>
            <a:br>
              <a:rPr lang="en-US" dirty="0"/>
            </a:br>
            <a:r>
              <a:rPr lang="en-US" sz="4400" b="0" dirty="0"/>
              <a:t>Six Suggestions for Every Instructor (1-3)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CA63FED-F7DB-5510-B204-36518DA33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128" y="403919"/>
            <a:ext cx="11274551" cy="1902443"/>
            <a:chOff x="310041" y="430829"/>
            <a:chExt cx="11274551" cy="1902441"/>
          </a:xfrm>
        </p:grpSpPr>
        <p:sp>
          <p:nvSpPr>
            <p:cNvPr id="14" name="Round Same Side Corner Rectangle 13">
              <a:extLst>
                <a:ext uri="{FF2B5EF4-FFF2-40B4-BE49-F238E27FC236}">
                  <a16:creationId xmlns:a16="http://schemas.microsoft.com/office/drawing/2014/main" id="{F52673C8-A992-016A-990C-4FB9D1AF2C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996096" y="-4255226"/>
              <a:ext cx="1902441" cy="11274551"/>
            </a:xfrm>
            <a:prstGeom prst="round2SameRect">
              <a:avLst>
                <a:gd name="adj1" fmla="val 48503"/>
                <a:gd name="adj2" fmla="val 0"/>
              </a:avLst>
            </a:prstGeom>
            <a:solidFill>
              <a:srgbClr val="FFCCA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C286F605-B14F-CC89-9165-04A961AD7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111766" y="835370"/>
              <a:ext cx="1162784" cy="1162784"/>
            </a:xfrm>
            <a:prstGeom prst="rect">
              <a:avLst/>
            </a:prstGeom>
          </p:spPr>
        </p:pic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93384-924D-6764-AA63-EF8370EBF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266" y="560104"/>
            <a:ext cx="9536539" cy="174625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>
                <a:latin typeface="+mj-lt"/>
              </a:rPr>
              <a:t>CLARIFYING EXPECTATIONS</a:t>
            </a:r>
          </a:p>
          <a:p>
            <a:pPr marL="0" indent="0">
              <a:buNone/>
            </a:pPr>
            <a:r>
              <a:rPr lang="en-US" sz="2400" dirty="0"/>
              <a:t>with your students by discussing your expectations and providing guidelines around using generative AI tools in your course. Add </a:t>
            </a:r>
            <a:r>
              <a:rPr lang="en-US" sz="2400" dirty="0">
                <a:hlinkClick r:id="rId5"/>
              </a:rPr>
              <a:t>clear language to your syllabus</a:t>
            </a:r>
            <a:r>
              <a:rPr lang="en-US" sz="2400" dirty="0"/>
              <a:t> and assignments regarding allowable use. </a:t>
            </a:r>
          </a:p>
          <a:p>
            <a:pPr marL="0" indent="0">
              <a:buNone/>
            </a:pPr>
            <a:endParaRPr lang="en-US" b="1" dirty="0">
              <a:latin typeface="Aptos Narrow" panose="020B00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AA0B9F-9491-1750-54BA-57750EE03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6127" y="2416719"/>
            <a:ext cx="11274552" cy="1902443"/>
            <a:chOff x="250079" y="2552666"/>
            <a:chExt cx="11274552" cy="1902443"/>
          </a:xfrm>
        </p:grpSpPr>
        <p:sp>
          <p:nvSpPr>
            <p:cNvPr id="23" name="Round Same Side Corner Rectangle 22">
              <a:extLst>
                <a:ext uri="{FF2B5EF4-FFF2-40B4-BE49-F238E27FC236}">
                  <a16:creationId xmlns:a16="http://schemas.microsoft.com/office/drawing/2014/main" id="{A5F059A2-4ED4-F646-8110-87E25484E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936133" y="-2133388"/>
              <a:ext cx="1902443" cy="11274552"/>
            </a:xfrm>
            <a:prstGeom prst="round2SameRect">
              <a:avLst>
                <a:gd name="adj1" fmla="val 48503"/>
                <a:gd name="adj2" fmla="val 0"/>
              </a:avLst>
            </a:prstGeom>
            <a:solidFill>
              <a:srgbClr val="A8D3D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4" name="Graphic 23" descr="Chat outline">
              <a:extLst>
                <a:ext uri="{FF2B5EF4-FFF2-40B4-BE49-F238E27FC236}">
                  <a16:creationId xmlns:a16="http://schemas.microsoft.com/office/drawing/2014/main" id="{66E83042-CA36-F43F-99A2-0E242D1D77C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051805" y="2838843"/>
              <a:ext cx="1141712" cy="1141712"/>
            </a:xfrm>
            <a:prstGeom prst="rect">
              <a:avLst/>
            </a:prstGeom>
          </p:spPr>
        </p:pic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EF20B9-1662-E1E9-C90C-42EB6F94E81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2978" y="2623301"/>
            <a:ext cx="9624586" cy="169794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2. PREPARING FOR A CONVERSATION</a:t>
            </a:r>
          </a:p>
          <a:p>
            <a:pPr marL="0" indent="0">
              <a:buNone/>
            </a:pPr>
            <a:r>
              <a:rPr lang="en-US" sz="2400" dirty="0"/>
              <a:t>about your expectations and providing guidelines around using generative AI tools in </a:t>
            </a:r>
            <a:r>
              <a:rPr lang="en-US" sz="2400"/>
              <a:t>your course. </a:t>
            </a:r>
            <a:endParaRPr lang="en-US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EB7BFB-CC4A-11A0-FCF0-BD9FC749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3193" y="4429522"/>
            <a:ext cx="11458170" cy="2428478"/>
            <a:chOff x="313193" y="4429522"/>
            <a:chExt cx="11458170" cy="242847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382D7BB-5A72-4937-1EAC-9CE793113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13193" y="6004161"/>
              <a:ext cx="3447924" cy="8538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 Same Side Corner Rectangle 25">
              <a:extLst>
                <a:ext uri="{FF2B5EF4-FFF2-40B4-BE49-F238E27FC236}">
                  <a16:creationId xmlns:a16="http://schemas.microsoft.com/office/drawing/2014/main" id="{04EFB4A1-C331-79CC-9F44-88B7377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5197523" y="-241875"/>
              <a:ext cx="1902444" cy="11245237"/>
            </a:xfrm>
            <a:prstGeom prst="round2SameRect">
              <a:avLst>
                <a:gd name="adj1" fmla="val 48503"/>
                <a:gd name="adj2" fmla="val 0"/>
              </a:avLst>
            </a:prstGeom>
            <a:solidFill>
              <a:srgbClr val="F3B3D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7" name="Graphic 26" descr="Checklist outline">
              <a:extLst>
                <a:ext uri="{FF2B5EF4-FFF2-40B4-BE49-F238E27FC236}">
                  <a16:creationId xmlns:a16="http://schemas.microsoft.com/office/drawing/2014/main" id="{6E1942E7-A51F-4BE7-F273-731CFF10E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541173" y="4916331"/>
              <a:ext cx="928823" cy="928823"/>
            </a:xfrm>
            <a:prstGeom prst="rect">
              <a:avLst/>
            </a:prstGeom>
          </p:spPr>
        </p:pic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85F24-06A7-22C1-0884-C1B333393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268" y="4633574"/>
            <a:ext cx="9536538" cy="242316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3. RETHINKING BOTH LEARNING OUTCOMES</a:t>
            </a:r>
          </a:p>
          <a:p>
            <a:pPr marL="0" indent="0">
              <a:buNone/>
            </a:pPr>
            <a:r>
              <a:rPr lang="en-US" sz="2400" i="0" dirty="0">
                <a:solidFill>
                  <a:srgbClr val="212529"/>
                </a:solidFill>
                <a:effectLst/>
              </a:rPr>
              <a:t>and corresponding assessments </a:t>
            </a:r>
            <a:r>
              <a:rPr lang="en-US" sz="2400" b="0" i="0" dirty="0">
                <a:solidFill>
                  <a:srgbClr val="212529"/>
                </a:solidFill>
                <a:effectLst/>
              </a:rPr>
              <a:t>with the potential impacts of use by students in mind. Take time for critical consideration of </a:t>
            </a:r>
            <a:r>
              <a:rPr lang="en-US" sz="2400" b="0" i="0" u="sng" strike="noStrike" dirty="0">
                <a:solidFill>
                  <a:srgbClr val="467886"/>
                </a:solidFill>
                <a:effectLst/>
                <a:hlinkClick r:id="rId10"/>
              </a:rPr>
              <a:t>teaching with generative AI</a:t>
            </a:r>
            <a:r>
              <a:rPr lang="en-US" sz="2400" b="0" i="0" u="sng" dirty="0">
                <a:solidFill>
                  <a:srgbClr val="467886"/>
                </a:solidFill>
                <a:effectLst/>
              </a:rPr>
              <a:t>.</a:t>
            </a:r>
            <a:endParaRPr lang="en-US" sz="2400" dirty="0"/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939D9A-4D2A-0FB0-06B3-6E4EA4CF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4615-944C-4495-A598-F3C83E6C4501}" type="slidenum">
              <a:rPr lang="en-CA" smtClean="0"/>
              <a:pPr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046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C5E3A-904F-1354-E691-DDA881CBA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111" y="-640080"/>
            <a:ext cx="11274552" cy="640080"/>
          </a:xfrm>
        </p:spPr>
        <p:txBody>
          <a:bodyPr>
            <a:normAutofit fontScale="90000"/>
          </a:bodyPr>
          <a:lstStyle/>
          <a:p>
            <a:r>
              <a:rPr lang="en-US" dirty="0"/>
              <a:t>NAVIGATING GENERATIVE AI</a:t>
            </a:r>
            <a:br>
              <a:rPr lang="en-US" dirty="0"/>
            </a:br>
            <a:r>
              <a:rPr lang="en-US" sz="4400" b="0" dirty="0"/>
              <a:t>Six Suggestions for Every Instructor (4-6)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42E5B1-4601-3B04-2BE2-FB6EB73F8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197" y="453104"/>
            <a:ext cx="11274553" cy="1902442"/>
            <a:chOff x="-72005" y="515393"/>
            <a:chExt cx="11274553" cy="1902442"/>
          </a:xfrm>
        </p:grpSpPr>
        <p:sp>
          <p:nvSpPr>
            <p:cNvPr id="5" name="Round Same Side Corner Rectangle 4">
              <a:extLst>
                <a:ext uri="{FF2B5EF4-FFF2-40B4-BE49-F238E27FC236}">
                  <a16:creationId xmlns:a16="http://schemas.microsoft.com/office/drawing/2014/main" id="{B6FAC885-FCD4-3F7A-BC30-C7C9EA44A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14051" y="-4170663"/>
              <a:ext cx="1902442" cy="11274553"/>
            </a:xfrm>
            <a:prstGeom prst="round2SameRect">
              <a:avLst>
                <a:gd name="adj1" fmla="val 48503"/>
                <a:gd name="adj2" fmla="val 0"/>
              </a:avLst>
            </a:prstGeom>
            <a:solidFill>
              <a:srgbClr val="EFE6A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399C1C39-774A-21E2-47B1-DDA21A98FC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569129" y="740318"/>
              <a:ext cx="1356407" cy="1356407"/>
            </a:xfrm>
            <a:prstGeom prst="rect">
              <a:avLst/>
            </a:prstGeom>
          </p:spPr>
        </p:pic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93384-924D-6764-AA63-EF8370EBF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267" y="746647"/>
            <a:ext cx="9624586" cy="1287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>
                <a:latin typeface="+mj-lt"/>
              </a:rPr>
              <a:t>4. TALKING TO YOUR TAS</a:t>
            </a:r>
          </a:p>
          <a:p>
            <a:pPr marL="0" indent="0">
              <a:buNone/>
            </a:pPr>
            <a:r>
              <a:rPr lang="en-US" sz="240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about expectations for use of generative AI in relation to their role and to your expectations for appropriate use/non-use by students in the course. </a:t>
            </a:r>
            <a:r>
              <a:rPr lang="en-CA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 sharing </a:t>
            </a:r>
            <a:r>
              <a:rPr lang="en-CA" sz="2400" b="0" i="0" u="sng" dirty="0">
                <a:solidFill>
                  <a:srgbClr val="337AB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TATP’s TA-focused resource</a:t>
            </a:r>
            <a:r>
              <a:rPr lang="en-CA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on generative AI with your </a:t>
            </a:r>
            <a:r>
              <a:rPr lang="en-CA" sz="2400" b="0" i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TAs.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716033B-21B9-7C40-C662-016051A8B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197" y="2485276"/>
            <a:ext cx="11245237" cy="1898308"/>
            <a:chOff x="457197" y="2485276"/>
            <a:chExt cx="11245237" cy="1898308"/>
          </a:xfrm>
        </p:grpSpPr>
        <p:sp>
          <p:nvSpPr>
            <p:cNvPr id="12" name="Round Same Side Corner Rectangle 11">
              <a:extLst>
                <a:ext uri="{FF2B5EF4-FFF2-40B4-BE49-F238E27FC236}">
                  <a16:creationId xmlns:a16="http://schemas.microsoft.com/office/drawing/2014/main" id="{C3C08B1B-AD4B-F06A-9549-2CD25BB44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5130662" y="-2188189"/>
              <a:ext cx="1898308" cy="11245237"/>
            </a:xfrm>
            <a:prstGeom prst="round2SameRect">
              <a:avLst>
                <a:gd name="adj1" fmla="val 48503"/>
                <a:gd name="adj2" fmla="val 0"/>
              </a:avLst>
            </a:prstGeom>
            <a:solidFill>
              <a:srgbClr val="BBE2F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191C59F-280B-7571-C90F-AFDD68AA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0244289" y="2855939"/>
              <a:ext cx="1146122" cy="1146122"/>
            </a:xfrm>
            <a:prstGeom prst="rect">
              <a:avLst/>
            </a:prstGeom>
          </p:spPr>
        </p:pic>
      </p:grp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7EF20B9-1662-E1E9-C90C-42EB6F94E81B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3162" y="2643520"/>
            <a:ext cx="9465169" cy="169794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5. FAMILIARIZING YOURSELF WITH TOOLS</a:t>
            </a:r>
          </a:p>
          <a:p>
            <a:pPr marL="0" indent="0">
              <a:buNone/>
            </a:pPr>
            <a:r>
              <a:rPr lang="en-US" sz="2400" dirty="0"/>
              <a:t>that align with the University’s privacy and data protections. If leveraging the capability of generative AI, you can use </a:t>
            </a:r>
            <a:r>
              <a:rPr lang="en-US" sz="2400" dirty="0">
                <a:hlinkClick r:id="rId8"/>
              </a:rPr>
              <a:t>Microsoft Copilot in Protected Mode</a:t>
            </a:r>
            <a:r>
              <a:rPr lang="en-US" sz="2400" dirty="0"/>
              <a:t> to protect your data and privacy. 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E953D3-6D50-7604-17D4-9B85CF0E6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3193" y="4524836"/>
            <a:ext cx="11374584" cy="2333164"/>
            <a:chOff x="313193" y="4524836"/>
            <a:chExt cx="11374584" cy="2333164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382D7BB-5A72-4937-1EAC-9CE7931134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13193" y="6004161"/>
              <a:ext cx="3447924" cy="8538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 Same Side Corner Rectangle 15">
              <a:extLst>
                <a:ext uri="{FF2B5EF4-FFF2-40B4-BE49-F238E27FC236}">
                  <a16:creationId xmlns:a16="http://schemas.microsoft.com/office/drawing/2014/main" id="{641258A3-9954-88F2-2BA2-D72BD692A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5123332" y="-141299"/>
              <a:ext cx="1898310" cy="11230580"/>
            </a:xfrm>
            <a:prstGeom prst="round2SameRect">
              <a:avLst>
                <a:gd name="adj1" fmla="val 48503"/>
                <a:gd name="adj2" fmla="val 0"/>
              </a:avLst>
            </a:prstGeom>
            <a:solidFill>
              <a:srgbClr val="CDE4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" name="Graphic 18">
              <a:extLst>
                <a:ext uri="{FF2B5EF4-FFF2-40B4-BE49-F238E27FC236}">
                  <a16:creationId xmlns:a16="http://schemas.microsoft.com/office/drawing/2014/main" id="{6DF1411E-AC37-0374-A000-42DB37964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0327853" y="4963787"/>
              <a:ext cx="1046347" cy="1046347"/>
            </a:xfrm>
            <a:prstGeom prst="rect">
              <a:avLst/>
            </a:prstGeom>
          </p:spPr>
        </p:pic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85F24-06A7-22C1-0884-C1B333393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3268" y="4633574"/>
            <a:ext cx="9395064" cy="242316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6. EXPLORING APPLICATIONS OF GEN AI TOOLS</a:t>
            </a:r>
          </a:p>
          <a:p>
            <a:pPr marL="0" indent="0">
              <a:buNone/>
            </a:pPr>
            <a:r>
              <a:rPr lang="en-US" sz="2400" i="0" dirty="0">
                <a:solidFill>
                  <a:srgbClr val="212529"/>
                </a:solidFill>
                <a:effectLst/>
              </a:rPr>
              <a:t>and their outputs to gain a better understanding of their capabilities and limitations. There are a number of </a:t>
            </a:r>
            <a:r>
              <a:rPr lang="en-US" sz="2400" i="0" dirty="0">
                <a:solidFill>
                  <a:srgbClr val="212529"/>
                </a:solidFill>
                <a:effectLst/>
                <a:hlinkClick r:id="rId11"/>
              </a:rPr>
              <a:t>workshops</a:t>
            </a:r>
            <a:r>
              <a:rPr lang="en-US" sz="2400" i="0" dirty="0">
                <a:solidFill>
                  <a:srgbClr val="212529"/>
                </a:solidFill>
                <a:effectLst/>
              </a:rPr>
              <a:t> and resources available through the Centre for Teaching Support &amp; Innovation. </a:t>
            </a:r>
            <a:endParaRPr lang="en-US" sz="2400" dirty="0"/>
          </a:p>
          <a:p>
            <a:pPr marL="0" indent="0">
              <a:buNone/>
            </a:pP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939D9A-4D2A-0FB0-06B3-6E4EA4CF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4615-944C-4495-A598-F3C83E6C4501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975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D3C2-406A-A87E-3C0D-5801319B4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91" y="859685"/>
            <a:ext cx="11274552" cy="640080"/>
          </a:xfrm>
        </p:spPr>
        <p:txBody>
          <a:bodyPr>
            <a:normAutofit/>
          </a:bodyPr>
          <a:lstStyle/>
          <a:p>
            <a:r>
              <a:rPr lang="en-US" dirty="0"/>
              <a:t>NAVIGATING GENERATIVE AI</a:t>
            </a:r>
            <a:endParaRPr lang="en-US" sz="36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B33A-68CA-447C-B273-6623BFD6F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340" y="2497347"/>
            <a:ext cx="9826053" cy="1863305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</a:t>
            </a:r>
          </a:p>
          <a:p>
            <a:pPr marL="0" indent="0" algn="ctr">
              <a:buNone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Resources for instructors and teaching assistants</a:t>
            </a:r>
            <a:endParaRPr lang="en-US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99B21-045C-97F8-2177-BA49B0166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F4615-944C-4495-A598-F3C83E6C4501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5696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757D-5ED6-8FE4-70ED-DF880B661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682"/>
            <a:ext cx="3687041" cy="23683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Creative Commons</a:t>
            </a:r>
          </a:p>
        </p:txBody>
      </p:sp>
      <p:pic>
        <p:nvPicPr>
          <p:cNvPr id="5" name="Picture 4" descr="CC Attribution Non-Commercial Share Alike">
            <a:extLst>
              <a:ext uri="{FF2B5EF4-FFF2-40B4-BE49-F238E27FC236}">
                <a16:creationId xmlns:a16="http://schemas.microsoft.com/office/drawing/2014/main" id="{6B007634-9AF4-1AE2-4301-692B69A01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913" y="4291814"/>
            <a:ext cx="2698490" cy="94119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D9D9E-1F86-9391-E9B9-33B55A760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8086" y="1035843"/>
            <a:ext cx="6005713" cy="49458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/>
              <a:t>© 2025, Centre for Teaching Support &amp; Innovation. Except where otherwise noted, this work is made available under a </a:t>
            </a:r>
            <a:r>
              <a:rPr lang="en-US" sz="3200" u="sng" dirty="0">
                <a:hlinkClick r:id="rId4"/>
              </a:rPr>
              <a:t>Creative Commons Attribution-NonCommercial-ShareAlike 4.0 International (CC BY-NC-SA 4.0) License</a:t>
            </a:r>
            <a:r>
              <a:rPr lang="en-US" sz="32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CC0F9-5D30-2BAE-F1FD-C04519E5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7EF4615-944C-4495-A598-F3C83E6C4501}" type="slidenum">
              <a:rPr lang="en-US" sz="12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2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2D829D-2830-5F07-E40B-C351944AB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1FC5EF-435E-F74E-11C5-A935C70665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CF3CE81-94AA-585B-379D-CB757AFCC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296318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CTSI">
  <a:themeElements>
    <a:clrScheme name="U of T CTSI">
      <a:dk1>
        <a:sysClr val="windowText" lastClr="000000"/>
      </a:dk1>
      <a:lt1>
        <a:srgbClr val="FFFFFF"/>
      </a:lt1>
      <a:dk2>
        <a:srgbClr val="1E3765"/>
      </a:dk2>
      <a:lt2>
        <a:srgbClr val="FFFFFF"/>
      </a:lt2>
      <a:accent1>
        <a:srgbClr val="007894"/>
      </a:accent1>
      <a:accent2>
        <a:srgbClr val="0D534D"/>
      </a:accent2>
      <a:accent3>
        <a:srgbClr val="F1C500"/>
      </a:accent3>
      <a:accent4>
        <a:srgbClr val="DC4633"/>
      </a:accent4>
      <a:accent5>
        <a:srgbClr val="AB1368"/>
      </a:accent5>
      <a:accent6>
        <a:srgbClr val="6D247A"/>
      </a:accent6>
      <a:hlink>
        <a:srgbClr val="007894"/>
      </a:hlink>
      <a:folHlink>
        <a:srgbClr val="6D247A"/>
      </a:folHlink>
    </a:clrScheme>
    <a:fontScheme name="Custom 3">
      <a:majorFont>
        <a:latin typeface="Open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 UDL">
  <a:themeElements>
    <a:clrScheme name="U of T CTSI UDL">
      <a:dk1>
        <a:sysClr val="windowText" lastClr="000000"/>
      </a:dk1>
      <a:lt1>
        <a:srgbClr val="FFFFFF"/>
      </a:lt1>
      <a:dk2>
        <a:srgbClr val="1E3765"/>
      </a:dk2>
      <a:lt2>
        <a:srgbClr val="FFFFFF"/>
      </a:lt2>
      <a:accent1>
        <a:srgbClr val="007894"/>
      </a:accent1>
      <a:accent2>
        <a:srgbClr val="078743"/>
      </a:accent2>
      <a:accent3>
        <a:srgbClr val="FFE985"/>
      </a:accent3>
      <a:accent4>
        <a:srgbClr val="FF8552"/>
      </a:accent4>
      <a:accent5>
        <a:srgbClr val="FF69B4"/>
      </a:accent5>
      <a:accent6>
        <a:srgbClr val="6D247A"/>
      </a:accent6>
      <a:hlink>
        <a:srgbClr val="037DB8"/>
      </a:hlink>
      <a:folHlink>
        <a:srgbClr val="6F5094"/>
      </a:folHlink>
    </a:clrScheme>
    <a:fontScheme name="Custom 3">
      <a:majorFont>
        <a:latin typeface="Open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eme Dark">
  <a:themeElements>
    <a:clrScheme name="U of T CTSI Dark">
      <a:dk1>
        <a:sysClr val="windowText" lastClr="000000"/>
      </a:dk1>
      <a:lt1>
        <a:srgbClr val="FFFFFF"/>
      </a:lt1>
      <a:dk2>
        <a:srgbClr val="1E3765"/>
      </a:dk2>
      <a:lt2>
        <a:srgbClr val="FFFFFF"/>
      </a:lt2>
      <a:accent1>
        <a:srgbClr val="007894"/>
      </a:accent1>
      <a:accent2>
        <a:srgbClr val="0D534D"/>
      </a:accent2>
      <a:accent3>
        <a:srgbClr val="F1C500"/>
      </a:accent3>
      <a:accent4>
        <a:srgbClr val="DC4633"/>
      </a:accent4>
      <a:accent5>
        <a:srgbClr val="AB1368"/>
      </a:accent5>
      <a:accent6>
        <a:srgbClr val="6D247A"/>
      </a:accent6>
      <a:hlink>
        <a:srgbClr val="B6F1FF"/>
      </a:hlink>
      <a:folHlink>
        <a:srgbClr val="E9C8EE"/>
      </a:folHlink>
    </a:clrScheme>
    <a:fontScheme name="Custom 3">
      <a:majorFont>
        <a:latin typeface="Open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B9F0869282443988F8850B907ED0F" ma:contentTypeVersion="18" ma:contentTypeDescription="Create a new document." ma:contentTypeScope="" ma:versionID="3dd690334063ba1388304dbdaf4c60ce">
  <xsd:schema xmlns:xsd="http://www.w3.org/2001/XMLSchema" xmlns:xs="http://www.w3.org/2001/XMLSchema" xmlns:p="http://schemas.microsoft.com/office/2006/metadata/properties" xmlns:ns2="d7668853-487a-4864-9558-77c90a472c7a" xmlns:ns3="13b1d25d-f88c-48ca-8b57-56cb89edfa9b" targetNamespace="http://schemas.microsoft.com/office/2006/metadata/properties" ma:root="true" ma:fieldsID="554a67b3be35f110938f0850090a5146" ns2:_="" ns3:_="">
    <xsd:import namespace="d7668853-487a-4864-9558-77c90a472c7a"/>
    <xsd:import namespace="13b1d25d-f88c-48ca-8b57-56cb89edfa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ContentType0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668853-487a-4864-9558-77c90a472c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ntentType0" ma:index="21" nillable="true" ma:displayName="ContentType" ma:format="Dropdown" ma:internalName="ContentType0">
      <xsd:simpleType>
        <xsd:union memberTypes="dms:Text">
          <xsd:simpleType>
            <xsd:restriction base="dms:Choice">
              <xsd:enumeration value="Slides"/>
              <xsd:enumeration value="Handout"/>
              <xsd:enumeration value="Resource"/>
              <xsd:enumeration value="Worksheet"/>
              <xsd:enumeration value="Logistics"/>
            </xsd:restriction>
          </xsd:simpleType>
        </xsd:un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b1d25d-f88c-48ca-8b57-56cb89edfa9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b35398a-d19f-4c5a-a1a7-704ef1f14fe8}" ma:internalName="TaxCatchAll" ma:showField="CatchAllData" ma:web="13b1d25d-f88c-48ca-8b57-56cb89edfa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668853-487a-4864-9558-77c90a472c7a">
      <Terms xmlns="http://schemas.microsoft.com/office/infopath/2007/PartnerControls"/>
    </lcf76f155ced4ddcb4097134ff3c332f>
    <TaxCatchAll xmlns="13b1d25d-f88c-48ca-8b57-56cb89edfa9b" xsi:nil="true"/>
    <ContentType0 xmlns="d7668853-487a-4864-9558-77c90a472c7a" xsi:nil="true"/>
  </documentManagement>
</p:properties>
</file>

<file path=customXml/itemProps1.xml><?xml version="1.0" encoding="utf-8"?>
<ds:datastoreItem xmlns:ds="http://schemas.openxmlformats.org/officeDocument/2006/customXml" ds:itemID="{8E54856D-97E1-4661-AED8-E2EEC8677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668853-487a-4864-9558-77c90a472c7a"/>
    <ds:schemaRef ds:uri="13b1d25d-f88c-48ca-8b57-56cb89edf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684E0-5857-48B2-8726-8691BEB49C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7FA6CC-3456-4D5D-8533-DAF71FA6F5E4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13b1d25d-f88c-48ca-8b57-56cb89edfa9b"/>
    <ds:schemaRef ds:uri="d7668853-487a-4864-9558-77c90a472c7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346</Words>
  <Application>Microsoft Macintosh PowerPoint</Application>
  <PresentationFormat>Widescreen</PresentationFormat>
  <Paragraphs>33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Aptos Narrow</vt:lpstr>
      <vt:lpstr>Arial</vt:lpstr>
      <vt:lpstr>Calibri</vt:lpstr>
      <vt:lpstr>Open Sans</vt:lpstr>
      <vt:lpstr>Theme CTSI</vt:lpstr>
      <vt:lpstr>Theme UDL</vt:lpstr>
      <vt:lpstr>Theme Dark</vt:lpstr>
      <vt:lpstr>NAVIGATING GENERATIVE AI Six Suggestions for Every Instructor</vt:lpstr>
      <vt:lpstr>NAVIGATING GENERATIVE AI Six Suggestions for Every Instructor (1-3)</vt:lpstr>
      <vt:lpstr>NAVIGATING GENERATIVE AI Six Suggestions for Every Instructor (4-6)</vt:lpstr>
      <vt:lpstr>NAVIGATING GENERATIVE AI</vt:lpstr>
      <vt:lpstr>Creative Commons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CTSI Slide Master Circle</dc:title>
  <dc:creator>Samantha Chang</dc:creator>
  <cp:keywords/>
  <cp:lastModifiedBy>Victoria Sheldon</cp:lastModifiedBy>
  <cp:revision>101</cp:revision>
  <dcterms:created xsi:type="dcterms:W3CDTF">2021-11-12T14:42:25Z</dcterms:created>
  <dcterms:modified xsi:type="dcterms:W3CDTF">2025-04-01T19:39:00Z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0x010100641B9F0869282443988F8850B907ED0F</vt:lpwstr>
  </property>
  <property fmtid="{D5CDD505-2E9C-101B-9397-08002B2CF9AE}" pid="3" name="MediaServiceImageTags">
    <vt:lpwstr/>
  </property>
</Properties>
</file>